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59" r:id="rId3"/>
    <p:sldId id="257" r:id="rId4"/>
    <p:sldId id="258" r:id="rId5"/>
    <p:sldId id="264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72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21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3AA871-E49D-4109-A9E9-9836ECB49D36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196752"/>
            <a:ext cx="7416824" cy="3588430"/>
          </a:xfrm>
        </p:spPr>
        <p:txBody>
          <a:bodyPr>
            <a:normAutofit/>
          </a:bodyPr>
          <a:lstStyle/>
          <a:p>
            <a:pPr>
              <a:tabLst>
                <a:tab pos="4392613" algn="l"/>
              </a:tabLst>
            </a:pPr>
            <a:r>
              <a:rPr lang="ru-RU" dirty="0" smtClean="0"/>
              <a:t>Оказание  </a:t>
            </a:r>
            <a:r>
              <a:rPr lang="ru-RU" dirty="0" smtClean="0"/>
              <a:t>государственных </a:t>
            </a:r>
            <a:r>
              <a:rPr lang="ru-RU" dirty="0" smtClean="0"/>
              <a:t>услуг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ГУ «Средняя школа поселка Заводской»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8358214" y="6046485"/>
            <a:ext cx="75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Государственная услуга «Прием документов и выдача направлений на предоставление отдыха детям из малообеспеченных семей в загородных и пришкольных лагерях»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управлениями образования областей, городов Астана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отделами образования районов, городов, организациями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выдача документов для оказания государственной услуги осуществляются через канцелярию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Сроки оказания государственной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услуги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момента сдачи пакета документов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выдачи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направления (путевки) – 15 рабочих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дней.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 оказания государственной услуги: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направление (путевка) в загородные и пришкольные лагеря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услуга оказывается платно/бесплатно.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бесплатно или платно на льготных основаниях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категориям обучающихся, предусмотренным Законом Республики Казахстан от 27 июля 2007 года «Об образовании».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Стоимость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государственной услуги в соответствии с Законом Республики Казахстан от 27 июля 2007 года «Об образовании» определяется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размещается на интернет - ресурсах местных исполнительных органов областей, города республиканского значения, столицы.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 при личном обращении </a:t>
            </a:r>
            <a:r>
              <a:rPr lang="ru-RU" sz="3800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или его законного представителя к </a:t>
            </a:r>
            <a:r>
              <a:rPr lang="ru-RU" sz="3800" b="1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1) заявление от родителей (законных представителей)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(в произвольной форме);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2) документ, удостоверяющий личность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3) копия справки (при наличии):</a:t>
            </a:r>
          </a:p>
          <a:p>
            <a:pPr>
              <a:buFont typeface="Wingdings" pitchFamily="2" charset="2"/>
              <a:buChar char="ü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об утверждении опеки (попечительства), патронатного воспитания – для детей - сирот и детей, оставшихся без попечения родителей, воспитывающихся в семьях;</a:t>
            </a:r>
          </a:p>
          <a:p>
            <a:pPr>
              <a:buFont typeface="Wingdings" pitchFamily="2" charset="2"/>
              <a:buChar char="ü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об инвалидности на детей - инвалидов;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4) сведения, подтверждающие </a:t>
            </a:r>
            <a:r>
              <a:rPr lang="ru-RU" sz="3800" u="sng" dirty="0">
                <a:latin typeface="Times New Roman" pitchFamily="18" charset="0"/>
                <a:cs typeface="Times New Roman" pitchFamily="18" charset="0"/>
              </a:rPr>
              <a:t>принадлежность семьи к малообеспеченным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справка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подтверждающая принадлежность заявителя (семьи) к получателям государственной адресной социальной помощи в текущем квартале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сведения о полученных доходах заявителя (семьи) за предыдущий квартал (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доходы: в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виде оплаты труда, социальных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выплат,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от предпринимательской и других видов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деятельности, в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виде алиментов на детей и других иждивенцев;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личного подсобного хозяйства – приусадебного хозяйства, включающего содержание скота и птицы, садоводство, огородничество), подтверждающие наличие среднедушевого дохода ниже величины прожиточного минимума, сложившегося в регионе;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5) копия медицинского заключения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консультации – для детей с ограниченными возможностями в развитии;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6) справка о состоянии здоровья (медицинский паспорт)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приложением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флюроснимка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(при наличии).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Стандарт  государственной услуги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«Выдача дубликатов документов </a:t>
            </a:r>
            <a:r>
              <a:rPr lang="ru-RU" sz="2400" b="1" dirty="0" smtClean="0"/>
              <a:t>об основном </a:t>
            </a:r>
            <a:r>
              <a:rPr lang="ru-RU" sz="2400" b="1" dirty="0"/>
              <a:t>среднем, общем среднем образовании»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организациями основного среднего и общего среднего образования Республики Казахстан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заявлений и выдача результатов оказания государственной услуги осуществляются через: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Республиканское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государственное предприятие на праве хозяйственного ведения «Центр обслуживания населения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Срок оказания государственной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услуги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момента сдачи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услугополучателем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документов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более 30 календарных дней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Результатом оказания государственной услуги является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выдача дубликата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свидетельства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основном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среднем образовании, дубликата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аттестата об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общем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среднем образовании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услуга оказывается бесплатно физическим лицам.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заявление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утерявшего документ, на имя руководителя организации образования, в котором излагаются обстоятельства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утраты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произвольной форме;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копия свидетельства о рождении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 удостоверения личности (паспорта).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Услугополучателям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 которых в связи с состоянием здоровья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отсутствует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возможность личной явки в ЦОН, прием документов, необходимых для оказания государственной услуги, производится работником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ЦОНа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 выездом по месту жительства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случае предоставления в ЦОН неполного пакета документов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выдается расписка об отказе в приеме документов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55852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Стандарт  государственной услуги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«Выдача разрешения  на обучение в форме экстерната в организациях основного среднего, общего среднего образования»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услуга оказывается местными исполнительными органами города республиканского значения, столицы и района 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и выдача документов для оказания государственной услуги осуществляются через канцелярию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Сроки оказания государственной услуги: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с момента сдачи пакета документов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получения разрешения на обучение в форме экстерната в организациях основного среднего, общего среднего образования –не более                  15-ти рабочих дней;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Результатом оказания государственной услуги является разрешение на обучение в форме экстерната в организациях основного среднего, общего среднего образования.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предоставления результата оказания государственной услуги: бумажная.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услуга оказывается бесплатно физическим лицам.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 при личном обращении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или его законного представителя: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заявление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обучение в форме экстерната в произвольной форме;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заключение врачебно-консультационной комиссии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справка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временном проживании за рубежом родителей обучающегося или лиц, их заменяющих,  документ,  подтверждающий обучение за рубежом (при необходимости);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Копии табелей успеваемости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последний класс обучения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копия свидетельства о рождении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(удостоверения личности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(оригинал для сверки).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835696"/>
          </a:xfrm>
        </p:spPr>
        <p:txBody>
          <a:bodyPr>
            <a:noAutofit/>
          </a:bodyPr>
          <a:lstStyle/>
          <a:p>
            <a:r>
              <a:rPr lang="ru-RU" sz="1800" dirty="0"/>
              <a:t>Стандарт </a:t>
            </a:r>
            <a:r>
              <a:rPr lang="ru-RU" sz="1800" dirty="0" smtClean="0"/>
              <a:t>государственной </a:t>
            </a:r>
            <a:r>
              <a:rPr lang="ru-RU" sz="1800" dirty="0" smtClean="0"/>
              <a:t>услуги </a:t>
            </a:r>
            <a:r>
              <a:rPr lang="ru-RU" sz="1800" b="1" dirty="0" smtClean="0"/>
              <a:t>«</a:t>
            </a:r>
            <a:r>
              <a:rPr lang="ru-RU" sz="1800" b="1" dirty="0" smtClean="0"/>
              <a:t>Прием </a:t>
            </a:r>
            <a:r>
              <a:rPr lang="ru-RU" sz="1800" b="1" dirty="0"/>
              <a:t>документов для прохождения аттестации на присвоение (подтверждение) квалификационных категорий педагогическим работникам и приравненным к ним лицам организаций образования, реализующих программы дошкольного воспитания и обучения, начального, основного среднего, общего среднего, технического и профессионального, </a:t>
            </a:r>
            <a:r>
              <a:rPr lang="ru-RU" sz="1800" b="1" dirty="0" err="1"/>
              <a:t>послесреднего</a:t>
            </a:r>
            <a:r>
              <a:rPr lang="ru-RU" sz="1800" b="1" dirty="0"/>
              <a:t> образования»</a:t>
            </a:r>
            <a:r>
              <a:rPr lang="ru-RU" sz="1800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600" dirty="0" smtClean="0">
                <a:latin typeface="+mj-lt"/>
              </a:rPr>
              <a:t>1. </a:t>
            </a:r>
            <a:r>
              <a:rPr lang="ru-RU" sz="5600" dirty="0">
                <a:latin typeface="+mj-lt"/>
              </a:rPr>
              <a:t>Государственная услуга оказывается </a:t>
            </a:r>
            <a:r>
              <a:rPr lang="ru-RU" sz="5600" b="1" dirty="0">
                <a:latin typeface="+mj-lt"/>
              </a:rPr>
              <a:t>местными исполнительными органами </a:t>
            </a:r>
            <a:r>
              <a:rPr lang="ru-RU" sz="5600" dirty="0">
                <a:latin typeface="+mj-lt"/>
              </a:rPr>
              <a:t>областей, городов Астаны и Алматы, районов и городов областного значения, организациями дошкольного, начального, основного среднего, общего среднего, технического и профессионального, </a:t>
            </a:r>
            <a:r>
              <a:rPr lang="ru-RU" sz="5600" dirty="0" err="1">
                <a:latin typeface="+mj-lt"/>
              </a:rPr>
              <a:t>послесреднего</a:t>
            </a:r>
            <a:r>
              <a:rPr lang="ru-RU" sz="5600" dirty="0">
                <a:latin typeface="+mj-lt"/>
              </a:rPr>
              <a:t> образования (далее – </a:t>
            </a:r>
            <a:r>
              <a:rPr lang="ru-RU" sz="5600" dirty="0" err="1">
                <a:latin typeface="+mj-lt"/>
              </a:rPr>
              <a:t>услугодатель</a:t>
            </a:r>
            <a:r>
              <a:rPr lang="ru-RU" sz="5600" dirty="0">
                <a:latin typeface="+mj-lt"/>
              </a:rPr>
              <a:t>).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Прием документов и выдача результата для оказания государственной услуги осуществляется через канцелярию </a:t>
            </a:r>
            <a:r>
              <a:rPr lang="ru-RU" sz="5600" dirty="0" err="1">
                <a:latin typeface="+mj-lt"/>
              </a:rPr>
              <a:t>услугодателя</a:t>
            </a:r>
            <a:r>
              <a:rPr lang="ru-RU" sz="5600" dirty="0">
                <a:latin typeface="+mj-lt"/>
              </a:rPr>
              <a:t>.</a:t>
            </a:r>
          </a:p>
          <a:p>
            <a:r>
              <a:rPr lang="ru-RU" sz="5600" b="1" dirty="0">
                <a:latin typeface="+mj-lt"/>
              </a:rPr>
              <a:t> </a:t>
            </a:r>
            <a:r>
              <a:rPr lang="ru-RU" sz="5600" b="1" dirty="0" smtClean="0">
                <a:latin typeface="+mj-lt"/>
              </a:rPr>
              <a:t>2.</a:t>
            </a:r>
            <a:r>
              <a:rPr lang="ru-RU" sz="5600" b="1" dirty="0">
                <a:latin typeface="+mj-lt"/>
              </a:rPr>
              <a:t>  </a:t>
            </a:r>
            <a:r>
              <a:rPr lang="ru-RU" sz="5600" b="1" dirty="0" smtClean="0">
                <a:latin typeface="+mj-lt"/>
              </a:rPr>
              <a:t> </a:t>
            </a:r>
            <a:r>
              <a:rPr lang="ru-RU" sz="5600" b="1" dirty="0">
                <a:latin typeface="+mj-lt"/>
              </a:rPr>
              <a:t>Порядок оказания государственной услуги</a:t>
            </a:r>
            <a:r>
              <a:rPr lang="ru-RU" sz="5600" dirty="0">
                <a:latin typeface="+mj-lt"/>
              </a:rPr>
              <a:t> </a:t>
            </a:r>
          </a:p>
          <a:p>
            <a:r>
              <a:rPr lang="ru-RU" sz="5600" dirty="0">
                <a:latin typeface="+mj-lt"/>
              </a:rPr>
              <a:t>     </a:t>
            </a:r>
            <a:r>
              <a:rPr lang="ru-RU" sz="5600" dirty="0" smtClean="0">
                <a:latin typeface="+mj-lt"/>
              </a:rPr>
              <a:t>3.  </a:t>
            </a:r>
            <a:r>
              <a:rPr lang="ru-RU" sz="5600" dirty="0">
                <a:latin typeface="+mj-lt"/>
              </a:rPr>
              <a:t>Сроки оказания государственной услуги – 20 минут.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1) максимально допустимое время ожидания для сдачи пакета документов – 20 минут;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2) максимально допустимое время обслуживания – 20 минут.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</a:t>
            </a:r>
            <a:r>
              <a:rPr lang="ru-RU" sz="5600" dirty="0" smtClean="0">
                <a:latin typeface="+mj-lt"/>
              </a:rPr>
              <a:t>4. </a:t>
            </a:r>
            <a:r>
              <a:rPr lang="ru-RU" sz="5600" dirty="0">
                <a:latin typeface="+mj-lt"/>
              </a:rPr>
              <a:t>Форма оказания государственной услуги: бумажная.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</a:t>
            </a:r>
            <a:r>
              <a:rPr lang="ru-RU" sz="5600" dirty="0" smtClean="0">
                <a:latin typeface="+mj-lt"/>
              </a:rPr>
              <a:t>5. </a:t>
            </a:r>
            <a:r>
              <a:rPr lang="ru-RU" sz="5600" dirty="0">
                <a:latin typeface="+mj-lt"/>
              </a:rPr>
              <a:t>Результатом оказываемой государственной услуги является выдача расписки о приеме документов для прохождения аттестации на присвоение (подтверждение) квалификационной категории педагогическим работникам и приравненным к ним лицам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</a:t>
            </a:r>
            <a:r>
              <a:rPr lang="ru-RU" sz="5600" dirty="0" err="1">
                <a:latin typeface="+mj-lt"/>
              </a:rPr>
              <a:t>послесреднего</a:t>
            </a:r>
            <a:r>
              <a:rPr lang="ru-RU" sz="5600" dirty="0">
                <a:latin typeface="+mj-lt"/>
              </a:rPr>
              <a:t> образования согласно приложению 1 к настоящему Стандарту.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</a:t>
            </a:r>
            <a:r>
              <a:rPr lang="ru-RU" sz="5600" dirty="0" smtClean="0">
                <a:latin typeface="+mj-lt"/>
              </a:rPr>
              <a:t>6.Форма </a:t>
            </a:r>
            <a:r>
              <a:rPr lang="ru-RU" sz="5600" dirty="0">
                <a:latin typeface="+mj-lt"/>
              </a:rPr>
              <a:t>предоставления результата оказания государственной услуги: бумажная.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7. Государственная услуга оказывается бесплатно физическим лицам (далее – </a:t>
            </a:r>
            <a:r>
              <a:rPr lang="ru-RU" sz="5600" dirty="0" err="1">
                <a:latin typeface="+mj-lt"/>
              </a:rPr>
              <a:t>услугополучатель</a:t>
            </a:r>
            <a:r>
              <a:rPr lang="ru-RU" sz="5600" dirty="0">
                <a:latin typeface="+mj-lt"/>
              </a:rPr>
              <a:t>).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8. График работы </a:t>
            </a:r>
            <a:r>
              <a:rPr lang="ru-RU" sz="5600" dirty="0" err="1">
                <a:latin typeface="+mj-lt"/>
              </a:rPr>
              <a:t>услугодателя</a:t>
            </a:r>
            <a:r>
              <a:rPr lang="ru-RU" sz="5600" dirty="0">
                <a:latin typeface="+mj-lt"/>
              </a:rPr>
              <a:t> с понедельника по пятницу включительно с 9.00 часов до 18.00, 18.30 часов, с перерывом на обед с 13.00 часов до 14.00, 14.30 часов, кроме выходных и праздничных дней, согласно трудовому законодательству Республики Казахстан.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Прием документов и выдача результатов оказания государственной услуги осуществляется с 09.00 часов до 17.30 часов с перерывом на обед с 13.00 часов до 14.00, 14.30 часов.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Прием осуществляется в порядке очереди, без предварительной записи и ускоренного </a:t>
            </a:r>
            <a:r>
              <a:rPr lang="ru-RU" sz="5600" dirty="0" smtClean="0">
                <a:latin typeface="+mj-lt"/>
              </a:rPr>
              <a:t>обслуживания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61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46"/>
            <a:ext cx="8229600" cy="2133402"/>
          </a:xfrm>
        </p:spPr>
        <p:txBody>
          <a:bodyPr>
            <a:noAutofit/>
          </a:bodyPr>
          <a:lstStyle/>
          <a:p>
            <a:r>
              <a:rPr lang="ru-RU" sz="2000" dirty="0"/>
              <a:t>. Перечень документов для прохождения аттестации на присвоение (подтверждение) квалификационных категорий педагогическим работникам и приравненным к ним лицам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</a:t>
            </a:r>
            <a:r>
              <a:rPr lang="ru-RU" sz="2000" dirty="0" err="1"/>
              <a:t>послесреднего</a:t>
            </a:r>
            <a:r>
              <a:rPr lang="ru-RU" sz="2000" dirty="0"/>
              <a:t> образования: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     </a:t>
            </a:r>
            <a:r>
              <a:rPr lang="ru-RU" sz="4500" dirty="0"/>
              <a:t> </a:t>
            </a:r>
            <a:r>
              <a:rPr lang="ru-RU" sz="4500" dirty="0">
                <a:latin typeface="+mj-lt"/>
              </a:rPr>
              <a:t>1</a:t>
            </a:r>
            <a:r>
              <a:rPr lang="ru-RU" sz="4500" b="1" dirty="0">
                <a:latin typeface="+mj-lt"/>
              </a:rPr>
              <a:t>) заявление на аттестацию </a:t>
            </a:r>
            <a:r>
              <a:rPr lang="ru-RU" sz="4500" dirty="0">
                <a:latin typeface="+mj-lt"/>
              </a:rPr>
              <a:t>согласно приложению 2 к настоящему Стандарту.</a:t>
            </a:r>
            <a:br>
              <a:rPr lang="ru-RU" sz="4500" dirty="0">
                <a:latin typeface="+mj-lt"/>
              </a:rPr>
            </a:br>
            <a:r>
              <a:rPr lang="ru-RU" sz="4500" dirty="0">
                <a:latin typeface="+mj-lt"/>
              </a:rPr>
              <a:t>      2</a:t>
            </a:r>
            <a:r>
              <a:rPr lang="ru-RU" sz="4500" b="1" dirty="0">
                <a:latin typeface="+mj-lt"/>
              </a:rPr>
              <a:t>) копия документа, удостоверяющего личность;</a:t>
            </a:r>
            <a:br>
              <a:rPr lang="ru-RU" sz="4500" b="1" dirty="0">
                <a:latin typeface="+mj-lt"/>
              </a:rPr>
            </a:br>
            <a:r>
              <a:rPr lang="ru-RU" sz="4500" b="1" dirty="0">
                <a:latin typeface="+mj-lt"/>
              </a:rPr>
              <a:t>      3) копия диплома об образовании;</a:t>
            </a:r>
            <a:br>
              <a:rPr lang="ru-RU" sz="4500" b="1" dirty="0">
                <a:latin typeface="+mj-lt"/>
              </a:rPr>
            </a:br>
            <a:r>
              <a:rPr lang="ru-RU" sz="4500" b="1" dirty="0">
                <a:latin typeface="+mj-lt"/>
              </a:rPr>
              <a:t>      4) копия документа о повышении квалификации;</a:t>
            </a:r>
            <a:br>
              <a:rPr lang="ru-RU" sz="4500" b="1" dirty="0">
                <a:latin typeface="+mj-lt"/>
              </a:rPr>
            </a:br>
            <a:r>
              <a:rPr lang="ru-RU" sz="4500" b="1" dirty="0">
                <a:latin typeface="+mj-lt"/>
              </a:rPr>
              <a:t>      5) копия документа, подтверждающего трудовую деятельность работника;</a:t>
            </a:r>
            <a:br>
              <a:rPr lang="ru-RU" sz="4500" b="1" dirty="0">
                <a:latin typeface="+mj-lt"/>
              </a:rPr>
            </a:br>
            <a:r>
              <a:rPr lang="ru-RU" sz="4500" b="1" dirty="0">
                <a:latin typeface="+mj-lt"/>
              </a:rPr>
              <a:t>      6) копия удостоверения о ранее присвоенной квалификационной категории </a:t>
            </a:r>
            <a:r>
              <a:rPr lang="ru-RU" sz="4500" dirty="0">
                <a:latin typeface="+mj-lt"/>
              </a:rPr>
              <a:t>(кроме педагогических работников, перешедших из организации высшего образования и не имеющих квалификационных категорий);</a:t>
            </a:r>
            <a:br>
              <a:rPr lang="ru-RU" sz="4500" dirty="0">
                <a:latin typeface="+mj-lt"/>
              </a:rPr>
            </a:br>
            <a:r>
              <a:rPr lang="ru-RU" sz="4500" dirty="0">
                <a:latin typeface="+mj-lt"/>
              </a:rPr>
              <a:t>      7) </a:t>
            </a:r>
            <a:r>
              <a:rPr lang="ru-RU" sz="4500" b="1" dirty="0">
                <a:latin typeface="+mj-lt"/>
              </a:rPr>
              <a:t>сведения о профессиональных достижениях </a:t>
            </a:r>
            <a:r>
              <a:rPr lang="ru-RU" sz="4500" dirty="0">
                <a:latin typeface="+mj-lt"/>
              </a:rPr>
              <a:t>(при их наличии) в соответствии с Правилами проведения и условиями аттестации гражданских служащих в сфере образования и науки, а также с Правилами проведения и условиями аттестации педагогических работников и приравненных к ним лиц, занимающих должности в организациях образования, реализующих образовательные учебные программы дошкольного, начального, основного среднего, общего среднего, технического и профессионального, </a:t>
            </a:r>
            <a:r>
              <a:rPr lang="ru-RU" sz="4500" dirty="0" err="1">
                <a:latin typeface="+mj-lt"/>
              </a:rPr>
              <a:t>послесреднего</a:t>
            </a:r>
            <a:r>
              <a:rPr lang="ru-RU" sz="4500" dirty="0">
                <a:latin typeface="+mj-lt"/>
              </a:rPr>
              <a:t> образования, утвержденными приказом </a:t>
            </a:r>
            <a:r>
              <a:rPr lang="ru-RU" sz="4500" dirty="0" err="1">
                <a:latin typeface="+mj-lt"/>
              </a:rPr>
              <a:t>и.о</a:t>
            </a:r>
            <a:r>
              <a:rPr lang="ru-RU" sz="4500" dirty="0">
                <a:latin typeface="+mj-lt"/>
              </a:rPr>
              <a:t>. Министра образования и науки Республики Казахстан от 7 августа 2013 года № 323 (зарегистрированный в Реестре государственной регистрации нормативных правовых актов за № 8678).</a:t>
            </a:r>
            <a:endParaRPr lang="ru-RU" sz="4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07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58448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Стандарт государственной услуги «Прием </a:t>
            </a:r>
            <a:r>
              <a:rPr lang="ru-RU" sz="2000" dirty="0"/>
              <a:t>документов для организации индивидуального бесплатного обучения на дому детей, которые по состоянию здоровья в течение длительного времени не могут посещать организации начального, основного среднего, общего среднего </a:t>
            </a:r>
            <a:r>
              <a:rPr lang="ru-RU" sz="2000" dirty="0" smtClean="0"/>
              <a:t>образования»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200" dirty="0">
                <a:latin typeface="+mj-lt"/>
              </a:rPr>
              <a:t>1</a:t>
            </a:r>
            <a:r>
              <a:rPr lang="ru-RU" sz="1200" b="1" dirty="0" smtClean="0">
                <a:latin typeface="+mj-lt"/>
              </a:rPr>
              <a:t>. </a:t>
            </a:r>
            <a:r>
              <a:rPr lang="ru-RU" sz="1200" b="1" dirty="0">
                <a:latin typeface="+mj-lt"/>
              </a:rPr>
              <a:t>Государственная услуга оказывается на основании:</a:t>
            </a:r>
            <a:r>
              <a:rPr lang="ru-RU" sz="1200" b="1" dirty="0">
                <a:latin typeface="+mj-lt"/>
              </a:rPr>
              <a:t/>
            </a:r>
            <a:br>
              <a:rPr lang="ru-RU" sz="1200" b="1" dirty="0">
                <a:latin typeface="+mj-lt"/>
              </a:rPr>
            </a:br>
            <a:r>
              <a:rPr lang="ru-RU" sz="1200" dirty="0">
                <a:latin typeface="+mj-lt"/>
              </a:rPr>
              <a:t>1) Закона Республики Казахстан от 27 июля 2007«Об образовании»;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2)Закона Республики Казахстан от 11 июля 2002 года «О социальной и медико-педагогической коррекционной поддержке детей с ограниченными возможностями»;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3) постановления Правительства Республики Казахстан от 3 февраля 2005 года№ 100 «Об утверждении Типовых правил деятельности специальных организаций образования»;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4) постановления Правительства Республики Казахстан от 31 августа 2012 года№ 1119 «Об утверждении стандартов государственных услуг, оказываемых Министерством образования и науки Республики Казахстан, местными исполнительными органами в сфере образования и науки» (далее - Стандарт).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5) приказа Министра образования и науки Республики Казахстан от 26 ноября 2004 года№ 974 «Об утверждении Правил о порядке организации учебных занятий для детей-инвалидов, проходящих курс лечения в стационарных лечебно-профилактических, реабилитационных и других организациях здравоохранения, оказания помощи родителям в обучении детей-инвалидов на дому учебно-воспитательными организациями</a:t>
            </a:r>
            <a:r>
              <a:rPr lang="ru-RU" sz="1200" dirty="0" smtClean="0">
                <a:latin typeface="+mj-lt"/>
              </a:rPr>
              <a:t>»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2</a:t>
            </a:r>
            <a:r>
              <a:rPr lang="ru-RU" sz="1200" b="1" dirty="0" smtClean="0">
                <a:latin typeface="+mj-lt"/>
              </a:rPr>
              <a:t>. </a:t>
            </a:r>
            <a:r>
              <a:rPr lang="ru-RU" sz="1200" b="1" dirty="0">
                <a:latin typeface="+mj-lt"/>
              </a:rPr>
              <a:t>Формой завершения </a:t>
            </a:r>
            <a:r>
              <a:rPr lang="ru-RU" sz="1200" dirty="0">
                <a:latin typeface="+mj-lt"/>
              </a:rPr>
              <a:t>государственной услуги являются приказ организации образования либо мотивированный ответ об отказе в предоставлении услуги.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3</a:t>
            </a:r>
            <a:r>
              <a:rPr lang="ru-RU" sz="1200" dirty="0" smtClean="0">
                <a:latin typeface="+mj-lt"/>
              </a:rPr>
              <a:t>. </a:t>
            </a:r>
            <a:r>
              <a:rPr lang="ru-RU" sz="1200" dirty="0">
                <a:latin typeface="+mj-lt"/>
              </a:rPr>
              <a:t>Данная услуга предоставляется физическим лицам, не имеющим возможности посещения организации образования, временно или постоянно, по состоянию здоровья (далее - получатель государственной услуги).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4</a:t>
            </a:r>
            <a:r>
              <a:rPr lang="ru-RU" sz="1200" b="1" dirty="0" smtClean="0">
                <a:latin typeface="+mj-lt"/>
              </a:rPr>
              <a:t>. </a:t>
            </a:r>
            <a:r>
              <a:rPr lang="ru-RU" sz="1200" b="1" dirty="0">
                <a:latin typeface="+mj-lt"/>
              </a:rPr>
              <a:t>Сроки оказания государственной услуги</a:t>
            </a:r>
            <a:r>
              <a:rPr lang="ru-RU" sz="1200" dirty="0">
                <a:latin typeface="+mj-lt"/>
              </a:rPr>
              <a:t>: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с момента сдачи получателем государственной услуги необходимых документов, определенных </a:t>
            </a:r>
            <a:r>
              <a:rPr lang="ru-RU" sz="1200" dirty="0" smtClean="0">
                <a:latin typeface="+mj-lt"/>
              </a:rPr>
              <a:t>в пункте </a:t>
            </a:r>
            <a:r>
              <a:rPr lang="ru-RU" sz="1200" dirty="0">
                <a:latin typeface="+mj-lt"/>
              </a:rPr>
              <a:t>11 настоящего регламента – 3 рабочих дня</a:t>
            </a:r>
            <a:r>
              <a:rPr lang="ru-RU" sz="1200" dirty="0" smtClean="0">
                <a:latin typeface="+mj-lt"/>
              </a:rPr>
              <a:t>.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5</a:t>
            </a:r>
            <a:r>
              <a:rPr lang="ru-RU" sz="1200" dirty="0" smtClean="0">
                <a:latin typeface="+mj-lt"/>
              </a:rPr>
              <a:t>. </a:t>
            </a:r>
            <a:r>
              <a:rPr lang="ru-RU" sz="1200" dirty="0">
                <a:latin typeface="+mj-lt"/>
              </a:rPr>
              <a:t>Государственная услуга осуществляется ежедневно с 8.00 до 17.00 часов, за исключением выходных и праздничных дней, с перерывом на обед с 13.00 до 14.30 </a:t>
            </a:r>
            <a:r>
              <a:rPr lang="ru-RU" sz="1200" dirty="0" smtClean="0">
                <a:latin typeface="+mj-lt"/>
              </a:rPr>
              <a:t>часов</a:t>
            </a:r>
            <a:r>
              <a:rPr lang="ru-RU" sz="1200" dirty="0">
                <a:latin typeface="+mj-lt"/>
              </a:rPr>
              <a:t>.</a:t>
            </a:r>
            <a:br>
              <a:rPr lang="ru-RU" sz="1200" dirty="0">
                <a:latin typeface="+mj-lt"/>
              </a:rPr>
            </a:br>
            <a:r>
              <a:rPr lang="ru-RU" sz="1200" dirty="0" smtClean="0">
                <a:latin typeface="+mj-lt"/>
              </a:rPr>
              <a:t>6. </a:t>
            </a:r>
            <a:r>
              <a:rPr lang="ru-RU" sz="1200" dirty="0">
                <a:latin typeface="+mj-lt"/>
              </a:rPr>
              <a:t>Государственная услуга осуществляется в зданиях организаций образования</a:t>
            </a:r>
            <a:r>
              <a:rPr lang="ru-RU" sz="1200" dirty="0" smtClean="0">
                <a:latin typeface="+mj-lt"/>
              </a:rPr>
              <a:t>.</a:t>
            </a:r>
            <a:endParaRPr lang="ru-RU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65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Autofit/>
          </a:bodyPr>
          <a:lstStyle/>
          <a:p>
            <a:pPr lvl="8"/>
            <a:r>
              <a:rPr lang="ru-RU" sz="2600" dirty="0" smtClean="0">
                <a:latin typeface="+mj-lt"/>
              </a:rPr>
              <a:t>31 августа 2012 года  принято Постановление Правительства Республики Казахстан  № 1119</a:t>
            </a:r>
          </a:p>
          <a:p>
            <a:pPr>
              <a:buNone/>
            </a:pPr>
            <a:r>
              <a:rPr lang="ru-RU" sz="2800" dirty="0" smtClean="0">
                <a:latin typeface="+mj-lt"/>
              </a:rPr>
              <a:t> «Об утверждении стандартов государственных услуг, оказываемых Министерством образования и науки Республики Казахстан, местными исполнительными органами в сфере образования и науки»</a:t>
            </a:r>
          </a:p>
          <a:p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09.06.2014 г; </a:t>
            </a:r>
            <a:r>
              <a:rPr lang="ru-RU" sz="2800" b="1" dirty="0" smtClean="0">
                <a:latin typeface="+mj-lt"/>
              </a:rPr>
              <a:t>08.04.2015г</a:t>
            </a:r>
            <a:r>
              <a:rPr lang="ru-RU" sz="2800" dirty="0" smtClean="0">
                <a:latin typeface="+mj-lt"/>
              </a:rPr>
              <a:t> были внесены изменения и дополнения в Постановление Правительства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 </a:t>
            </a:r>
            <a:r>
              <a:rPr lang="ru-RU" sz="2200" b="1" cap="all" dirty="0"/>
              <a:t>ПОРЯДОК ОКАЗАНИЯ ГОСУДАРСТВЕННОЙ УСЛУГИ</a:t>
            </a:r>
            <a:br>
              <a:rPr lang="ru-RU" sz="2200" b="1" cap="all" dirty="0"/>
            </a:br>
            <a:r>
              <a:rPr lang="ru-RU" sz="2200" dirty="0" smtClean="0"/>
              <a:t> </a:t>
            </a:r>
            <a:r>
              <a:rPr lang="ru-RU" sz="2200" dirty="0"/>
              <a:t>Для получения государственной услуги получателю государственной услуги необходимо представить следующие документы: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>
                <a:latin typeface="+mj-lt"/>
              </a:rPr>
              <a:t>1) </a:t>
            </a:r>
            <a:r>
              <a:rPr lang="ru-RU" sz="1400" b="1" dirty="0">
                <a:latin typeface="+mj-lt"/>
              </a:rPr>
              <a:t>заключение</a:t>
            </a:r>
            <a:r>
              <a:rPr lang="ru-RU" sz="1400" dirty="0">
                <a:latin typeface="+mj-lt"/>
              </a:rPr>
              <a:t> о необходимости обучения на дому ребенка-инвалида по медицинским показаниям: выдается Врачебно-консультативной комиссией </a:t>
            </a:r>
            <a:r>
              <a:rPr lang="ru-RU" sz="1400" b="1" dirty="0">
                <a:latin typeface="+mj-lt"/>
              </a:rPr>
              <a:t>(ВКК</a:t>
            </a:r>
            <a:r>
              <a:rPr lang="ru-RU" sz="1400" dirty="0">
                <a:latin typeface="+mj-lt"/>
              </a:rPr>
              <a:t>) в организациях первичной медико-санитарной помощи Министерства здравоохранения Республики Казахстан по месту; организациях первичной медико-санитарной помощи Министерства здравоохранения Республики Казахстан по месту;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2</a:t>
            </a:r>
            <a:r>
              <a:rPr lang="ru-RU" sz="1400" b="1" dirty="0">
                <a:latin typeface="+mj-lt"/>
              </a:rPr>
              <a:t>) заключение </a:t>
            </a:r>
            <a:r>
              <a:rPr lang="ru-RU" sz="1400" dirty="0">
                <a:latin typeface="+mj-lt"/>
              </a:rPr>
              <a:t>и рекомендация типа образовательной программы для обучения на дому ребенка – инвалида: выдается </a:t>
            </a:r>
            <a:r>
              <a:rPr lang="ru-RU" sz="1400" b="1" dirty="0">
                <a:latin typeface="+mj-lt"/>
              </a:rPr>
              <a:t>Психолого-медико-педагогической консультацией </a:t>
            </a:r>
            <a:r>
              <a:rPr lang="ru-RU" sz="1400" dirty="0">
                <a:latin typeface="+mj-lt"/>
              </a:rPr>
              <a:t>по месту жительства;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3</a:t>
            </a:r>
            <a:r>
              <a:rPr lang="ru-RU" sz="1400" b="1" dirty="0">
                <a:latin typeface="+mj-lt"/>
              </a:rPr>
              <a:t>) письменное заявление </a:t>
            </a:r>
            <a:r>
              <a:rPr lang="ru-RU" sz="1400" dirty="0">
                <a:latin typeface="+mj-lt"/>
              </a:rPr>
              <a:t>в произвольной форме родителей на имя директора образовательной организации;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4</a:t>
            </a:r>
            <a:r>
              <a:rPr lang="ru-RU" sz="1400" b="1" dirty="0">
                <a:latin typeface="+mj-lt"/>
              </a:rPr>
              <a:t>) копии документов, удостоверяющие личность </a:t>
            </a:r>
            <a:r>
              <a:rPr lang="ru-RU" sz="1400" dirty="0">
                <a:latin typeface="+mj-lt"/>
              </a:rPr>
              <a:t>одного из родителей получателя государственной услуги;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5) копии документов, подтверждающие личность получателя государственной услуги;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6) </a:t>
            </a:r>
            <a:r>
              <a:rPr lang="ru-RU" sz="1400" b="1" dirty="0">
                <a:latin typeface="+mj-lt"/>
              </a:rPr>
              <a:t>адресная справка</a:t>
            </a:r>
            <a:r>
              <a:rPr lang="ru-RU" sz="1400" dirty="0">
                <a:latin typeface="+mj-lt"/>
              </a:rPr>
              <a:t>;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7) </a:t>
            </a:r>
            <a:r>
              <a:rPr lang="ru-RU" sz="1400" b="1" dirty="0">
                <a:latin typeface="+mj-lt"/>
              </a:rPr>
              <a:t>справка с места работы родителей</a:t>
            </a:r>
            <a:r>
              <a:rPr lang="ru-RU" sz="1400" dirty="0" smtClean="0">
                <a:latin typeface="+mj-lt"/>
              </a:rPr>
              <a:t>.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endParaRPr lang="ru-RU" sz="1400" dirty="0">
              <a:latin typeface="+mj-lt"/>
            </a:endParaRPr>
          </a:p>
          <a:p>
            <a:r>
              <a:rPr lang="ru-RU" sz="1400" dirty="0" smtClean="0">
                <a:latin typeface="+mj-lt"/>
              </a:rPr>
              <a:t>Документы </a:t>
            </a:r>
            <a:r>
              <a:rPr lang="ru-RU" sz="1400" dirty="0">
                <a:latin typeface="+mj-lt"/>
              </a:rPr>
              <a:t>получателей государственной услуги сдаются руководителю организации образования.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endParaRPr lang="ru-RU" sz="1400" dirty="0">
              <a:latin typeface="+mj-lt"/>
            </a:endParaRPr>
          </a:p>
          <a:p>
            <a:r>
              <a:rPr lang="ru-RU" sz="1400" dirty="0" smtClean="0">
                <a:latin typeface="+mj-lt"/>
              </a:rPr>
              <a:t> </a:t>
            </a:r>
            <a:r>
              <a:rPr lang="ru-RU" sz="1400" dirty="0">
                <a:latin typeface="+mj-lt"/>
              </a:rPr>
              <a:t>Способ доставки результата оказания услуги - посредством личного посещения законных представителей получателя государственной услуги.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endParaRPr lang="ru-RU" sz="1400" dirty="0">
              <a:latin typeface="+mj-lt"/>
            </a:endParaRPr>
          </a:p>
          <a:p>
            <a:r>
              <a:rPr lang="ru-RU" sz="1400" dirty="0" smtClean="0">
                <a:latin typeface="+mj-lt"/>
              </a:rPr>
              <a:t> </a:t>
            </a:r>
            <a:r>
              <a:rPr lang="ru-RU" sz="1400" dirty="0">
                <a:latin typeface="+mj-lt"/>
              </a:rPr>
              <a:t>Организации образования при представлении неполного пакета документов, </a:t>
            </a:r>
            <a:r>
              <a:rPr lang="ru-RU" sz="1400" dirty="0" smtClean="0">
                <a:latin typeface="+mj-lt"/>
              </a:rPr>
              <a:t>предусмотренного пунктом </a:t>
            </a:r>
            <a:r>
              <a:rPr lang="ru-RU" sz="1400" dirty="0">
                <a:latin typeface="+mj-lt"/>
              </a:rPr>
              <a:t>11 настоящего регламента, извещают получателя государственной услуги об отказе с указанием причин.</a:t>
            </a:r>
            <a:endParaRPr lang="ru-RU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580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</a:t>
            </a:r>
            <a:r>
              <a:rPr lang="ru-RU" sz="3100" b="1" dirty="0" smtClean="0"/>
              <a:t>Оказание </a:t>
            </a:r>
            <a:r>
              <a:rPr lang="ru-RU" sz="3100" b="1" dirty="0"/>
              <a:t>государственных </a:t>
            </a:r>
            <a:r>
              <a:rPr lang="ru-RU" sz="3100" b="1" dirty="0" smtClean="0"/>
              <a:t>услуг </a:t>
            </a:r>
            <a:br>
              <a:rPr lang="ru-RU" sz="3100" b="1" dirty="0" smtClean="0"/>
            </a:br>
            <a:r>
              <a:rPr lang="ru-RU" sz="3100" b="1" dirty="0"/>
              <a:t> </a:t>
            </a:r>
            <a:r>
              <a:rPr lang="ru-RU" sz="3100" b="1" dirty="0" smtClean="0"/>
              <a:t>                            за </a:t>
            </a:r>
            <a:r>
              <a:rPr lang="ru-RU" sz="3100" b="1" dirty="0"/>
              <a:t>2017 год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dirty="0"/>
              <a:t>ГУ « Средняя школа поселка Заводской</a:t>
            </a:r>
            <a:r>
              <a:rPr lang="ru-RU" sz="3100" b="1" dirty="0" smtClean="0"/>
              <a:t>».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900" b="1" dirty="0" smtClean="0">
                <a:latin typeface="+mj-lt"/>
              </a:rPr>
              <a:t>     В </a:t>
            </a:r>
            <a:r>
              <a:rPr lang="ru-RU" sz="2900" b="1" dirty="0">
                <a:latin typeface="+mj-lt"/>
              </a:rPr>
              <a:t>2017 году школой были </a:t>
            </a:r>
            <a:r>
              <a:rPr lang="ru-RU" sz="2900" b="1" dirty="0" smtClean="0">
                <a:latin typeface="+mj-lt"/>
              </a:rPr>
              <a:t>оказаны </a:t>
            </a:r>
            <a:r>
              <a:rPr lang="ru-RU" sz="2900" b="1" dirty="0">
                <a:latin typeface="+mj-lt"/>
              </a:rPr>
              <a:t>следующие государственные услуги</a:t>
            </a:r>
            <a:r>
              <a:rPr lang="ru-RU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ru-RU" b="1" dirty="0" smtClean="0">
                <a:latin typeface="+mj-lt"/>
              </a:rPr>
              <a:t>      Всего </a:t>
            </a:r>
            <a:r>
              <a:rPr lang="ru-RU" b="1" dirty="0">
                <a:latin typeface="+mj-lt"/>
              </a:rPr>
              <a:t>оказанных услуг – 143,</a:t>
            </a:r>
            <a:r>
              <a:rPr lang="ru-RU" dirty="0">
                <a:latin typeface="+mj-lt"/>
              </a:rPr>
              <a:t> из них:    </a:t>
            </a:r>
          </a:p>
          <a:p>
            <a:r>
              <a:rPr lang="ru-RU" b="1" dirty="0">
                <a:latin typeface="+mj-lt"/>
              </a:rPr>
              <a:t> 1</a:t>
            </a:r>
            <a:r>
              <a:rPr lang="ru-RU" dirty="0">
                <a:latin typeface="+mj-lt"/>
              </a:rPr>
              <a:t>.«</a:t>
            </a:r>
            <a:r>
              <a:rPr lang="ru-RU" b="1" dirty="0">
                <a:latin typeface="+mj-lt"/>
              </a:rPr>
              <a:t>Прием документов и зачисление в  организации образования</a:t>
            </a:r>
            <a:r>
              <a:rPr lang="ru-RU" dirty="0">
                <a:latin typeface="+mj-lt"/>
              </a:rPr>
              <a:t>  независимо от  ведомственной подчиненности для обучения  по общеобразовательным программам начального, основного среднего, общего среднего образования</a:t>
            </a:r>
            <a:r>
              <a:rPr lang="ru-RU" b="1" dirty="0">
                <a:latin typeface="+mj-lt"/>
              </a:rPr>
              <a:t>»-88</a:t>
            </a:r>
            <a:r>
              <a:rPr lang="ru-RU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      </a:t>
            </a:r>
            <a:r>
              <a:rPr lang="ru-RU" dirty="0">
                <a:latin typeface="+mj-lt"/>
              </a:rPr>
              <a:t>Ответственная – </a:t>
            </a:r>
            <a:r>
              <a:rPr lang="ru-RU" dirty="0" err="1">
                <a:latin typeface="+mj-lt"/>
              </a:rPr>
              <a:t>Абилова</a:t>
            </a:r>
            <a:r>
              <a:rPr lang="ru-RU" dirty="0">
                <a:latin typeface="+mj-lt"/>
              </a:rPr>
              <a:t> А.Б. – делопроизводитель   </a:t>
            </a:r>
          </a:p>
          <a:p>
            <a:r>
              <a:rPr lang="ru-RU" b="1" dirty="0">
                <a:latin typeface="+mj-lt"/>
              </a:rPr>
              <a:t> 2</a:t>
            </a:r>
            <a:r>
              <a:rPr lang="ru-RU" dirty="0">
                <a:latin typeface="+mj-lt"/>
              </a:rPr>
              <a:t>.«</a:t>
            </a:r>
            <a:r>
              <a:rPr lang="ru-RU" b="1" dirty="0">
                <a:latin typeface="+mj-lt"/>
              </a:rPr>
              <a:t>Прием документов для организации индивидуального бесплатного обучения на дому детей,</a:t>
            </a:r>
            <a:r>
              <a:rPr lang="ru-RU" dirty="0">
                <a:latin typeface="+mj-lt"/>
              </a:rPr>
              <a:t> которые по состоянию здоровья в течение длительного времени не могут посещать организации начального, основного среднего, общего среднего образования» </a:t>
            </a:r>
            <a:r>
              <a:rPr lang="ru-RU" b="1" dirty="0">
                <a:latin typeface="+mj-lt"/>
              </a:rPr>
              <a:t>- 1. 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      Ответственная </a:t>
            </a:r>
            <a:r>
              <a:rPr lang="ru-RU" dirty="0">
                <a:latin typeface="+mj-lt"/>
              </a:rPr>
              <a:t>- Аскарова М.Б.- заместитель директора по УВР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   </a:t>
            </a:r>
          </a:p>
          <a:p>
            <a:r>
              <a:rPr lang="ru-RU" b="1" dirty="0">
                <a:latin typeface="+mj-lt"/>
              </a:rPr>
              <a:t> 3</a:t>
            </a:r>
            <a:r>
              <a:rPr lang="ru-RU" dirty="0">
                <a:latin typeface="+mj-lt"/>
              </a:rPr>
              <a:t>.«</a:t>
            </a:r>
            <a:r>
              <a:rPr lang="ru-RU" b="1" dirty="0">
                <a:latin typeface="+mj-lt"/>
              </a:rPr>
              <a:t>Прием документов для предоставления отдыха детям </a:t>
            </a:r>
            <a:r>
              <a:rPr lang="ru-RU" dirty="0">
                <a:latin typeface="+mj-lt"/>
              </a:rPr>
              <a:t>из малообеспеченных семей в загородных и пришкольных лагерях» </a:t>
            </a:r>
            <a:r>
              <a:rPr lang="ru-RU" b="1" dirty="0">
                <a:latin typeface="+mj-lt"/>
              </a:rPr>
              <a:t>- </a:t>
            </a:r>
            <a:r>
              <a:rPr lang="ru-RU" b="1" dirty="0" smtClean="0">
                <a:latin typeface="+mj-lt"/>
              </a:rPr>
              <a:t>0.</a:t>
            </a:r>
          </a:p>
          <a:p>
            <a:pPr marL="0" indent="0">
              <a:buNone/>
            </a:pPr>
            <a:r>
              <a:rPr lang="ru-RU" b="1" dirty="0">
                <a:latin typeface="+mj-lt"/>
              </a:rPr>
              <a:t> </a:t>
            </a:r>
            <a:r>
              <a:rPr lang="ru-RU" b="1" dirty="0" smtClean="0">
                <a:latin typeface="+mj-lt"/>
              </a:rPr>
              <a:t>     </a:t>
            </a:r>
            <a:r>
              <a:rPr lang="ru-RU" dirty="0" smtClean="0">
                <a:latin typeface="+mj-lt"/>
              </a:rPr>
              <a:t>Ответственная </a:t>
            </a:r>
            <a:r>
              <a:rPr lang="ru-RU" dirty="0" err="1">
                <a:latin typeface="+mj-lt"/>
              </a:rPr>
              <a:t>Кабишева</a:t>
            </a:r>
            <a:r>
              <a:rPr lang="ru-RU" dirty="0">
                <a:latin typeface="+mj-lt"/>
              </a:rPr>
              <a:t> С.Б. – заместитель директора по ВР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   </a:t>
            </a:r>
          </a:p>
          <a:p>
            <a:r>
              <a:rPr lang="ru-RU" b="1" dirty="0">
                <a:latin typeface="+mj-lt"/>
              </a:rPr>
              <a:t> 4</a:t>
            </a:r>
            <a:r>
              <a:rPr lang="ru-RU" dirty="0">
                <a:latin typeface="+mj-lt"/>
              </a:rPr>
              <a:t>.«</a:t>
            </a:r>
            <a:r>
              <a:rPr lang="ru-RU" b="1" dirty="0">
                <a:latin typeface="+mj-lt"/>
              </a:rPr>
              <a:t>Прием документов для предоставления бесплатного питания </a:t>
            </a:r>
            <a:r>
              <a:rPr lang="ru-RU" dirty="0">
                <a:latin typeface="+mj-lt"/>
              </a:rPr>
              <a:t>отдельным категориям обучающихся и воспитанников в общеобразовательных школах» </a:t>
            </a:r>
            <a:r>
              <a:rPr lang="ru-RU" b="1" dirty="0">
                <a:latin typeface="+mj-lt"/>
              </a:rPr>
              <a:t>- 25. </a:t>
            </a:r>
            <a:r>
              <a:rPr lang="ru-RU" dirty="0">
                <a:latin typeface="+mj-lt"/>
              </a:rPr>
              <a:t>Ответственная </a:t>
            </a:r>
            <a:r>
              <a:rPr lang="ru-RU" dirty="0" err="1">
                <a:latin typeface="+mj-lt"/>
              </a:rPr>
              <a:t>Качарава</a:t>
            </a:r>
            <a:r>
              <a:rPr lang="ru-RU" dirty="0">
                <a:latin typeface="+mj-lt"/>
              </a:rPr>
              <a:t> С.Н.– социальный педагог.  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148" y="304831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5</a:t>
            </a:r>
            <a:r>
              <a:rPr lang="ru-RU" sz="2000" dirty="0">
                <a:latin typeface="+mj-lt"/>
              </a:rPr>
              <a:t>.«</a:t>
            </a:r>
            <a:r>
              <a:rPr lang="ru-RU" sz="2000" b="1" dirty="0">
                <a:latin typeface="+mj-lt"/>
              </a:rPr>
              <a:t>Выдача разрешений на обучение в форме экстерната </a:t>
            </a:r>
            <a:r>
              <a:rPr lang="ru-RU" sz="2000" dirty="0">
                <a:latin typeface="+mj-lt"/>
              </a:rPr>
              <a:t>в организациях основного </a:t>
            </a:r>
            <a:r>
              <a:rPr lang="ru-RU" sz="2000" dirty="0" err="1">
                <a:latin typeface="+mj-lt"/>
              </a:rPr>
              <a:t>среднего,общего</a:t>
            </a:r>
            <a:r>
              <a:rPr lang="ru-RU" sz="2000" dirty="0">
                <a:latin typeface="+mj-lt"/>
              </a:rPr>
              <a:t> среднего образования» -</a:t>
            </a:r>
            <a:r>
              <a:rPr lang="ru-RU" sz="2000" b="1" dirty="0">
                <a:latin typeface="+mj-lt"/>
              </a:rPr>
              <a:t>0.</a:t>
            </a:r>
          </a:p>
          <a:p>
            <a:r>
              <a:rPr lang="ru-RU" sz="2000" dirty="0">
                <a:latin typeface="+mj-lt"/>
              </a:rPr>
              <a:t>Ответственная –Аскарова М.Б . – </a:t>
            </a:r>
            <a:r>
              <a:rPr lang="ru-RU" sz="2000" dirty="0" err="1">
                <a:latin typeface="+mj-lt"/>
              </a:rPr>
              <a:t>заместительдиректора</a:t>
            </a:r>
            <a:r>
              <a:rPr lang="ru-RU" sz="2000" dirty="0">
                <a:latin typeface="+mj-lt"/>
              </a:rPr>
              <a:t> по УВР</a:t>
            </a:r>
          </a:p>
          <a:p>
            <a:r>
              <a:rPr lang="ru-RU" sz="2000" dirty="0">
                <a:latin typeface="+mj-lt"/>
              </a:rPr>
              <a:t>   </a:t>
            </a:r>
            <a:endParaRPr lang="ru-RU" sz="2000" dirty="0" smtClean="0">
              <a:latin typeface="+mj-lt"/>
            </a:endParaRPr>
          </a:p>
          <a:p>
            <a:r>
              <a:rPr lang="ru-RU" sz="2000" b="1" dirty="0" smtClean="0">
                <a:latin typeface="+mj-lt"/>
              </a:rPr>
              <a:t>   </a:t>
            </a:r>
            <a:r>
              <a:rPr lang="ru-RU" sz="2000" b="1" dirty="0">
                <a:latin typeface="+mj-lt"/>
              </a:rPr>
              <a:t>6.«Выдача дубликатов документов об образовании» - 3. </a:t>
            </a:r>
          </a:p>
          <a:p>
            <a:r>
              <a:rPr lang="ru-RU" sz="2000" dirty="0">
                <a:latin typeface="+mj-lt"/>
              </a:rPr>
              <a:t>Ответственная–</a:t>
            </a:r>
            <a:r>
              <a:rPr lang="ru-RU" sz="2000" dirty="0" err="1">
                <a:latin typeface="+mj-lt"/>
              </a:rPr>
              <a:t>Крель</a:t>
            </a:r>
            <a:r>
              <a:rPr lang="ru-RU" sz="2000" dirty="0">
                <a:latin typeface="+mj-lt"/>
              </a:rPr>
              <a:t> В.П. – директор школы</a:t>
            </a:r>
          </a:p>
          <a:p>
            <a:r>
              <a:rPr lang="ru-RU" sz="2000" dirty="0">
                <a:latin typeface="+mj-lt"/>
              </a:rPr>
              <a:t>    </a:t>
            </a:r>
          </a:p>
          <a:p>
            <a:r>
              <a:rPr lang="ru-RU" sz="2000" b="1" dirty="0">
                <a:latin typeface="+mj-lt"/>
              </a:rPr>
              <a:t>7.</a:t>
            </a:r>
            <a:r>
              <a:rPr lang="ru-RU" sz="2000" dirty="0">
                <a:latin typeface="+mj-lt"/>
              </a:rPr>
              <a:t>«</a:t>
            </a:r>
            <a:r>
              <a:rPr lang="ru-RU" sz="2000" b="1" dirty="0">
                <a:latin typeface="+mj-lt"/>
              </a:rPr>
              <a:t>Прием документов для прохождения аттестации </a:t>
            </a:r>
            <a:r>
              <a:rPr lang="ru-RU" sz="2000" dirty="0">
                <a:latin typeface="+mj-lt"/>
              </a:rPr>
              <a:t>на присвоение (подтверждение) квалификационных категорий педагогическим работникам»  - </a:t>
            </a:r>
            <a:r>
              <a:rPr lang="ru-RU" sz="2000" b="1" dirty="0">
                <a:latin typeface="+mj-lt"/>
              </a:rPr>
              <a:t>12. </a:t>
            </a:r>
          </a:p>
          <a:p>
            <a:r>
              <a:rPr lang="ru-RU" sz="2000" dirty="0" err="1">
                <a:latin typeface="+mj-lt"/>
              </a:rPr>
              <a:t>ОтветственнаяХомко</a:t>
            </a:r>
            <a:r>
              <a:rPr lang="ru-RU" sz="2000" dirty="0">
                <a:latin typeface="+mj-lt"/>
              </a:rPr>
              <a:t> Г.С. - заместитель директора по НМР.</a:t>
            </a:r>
          </a:p>
          <a:p>
            <a:r>
              <a:rPr lang="ru-RU" sz="2000" dirty="0">
                <a:latin typeface="+mj-lt"/>
              </a:rPr>
              <a:t> </a:t>
            </a:r>
          </a:p>
          <a:p>
            <a:r>
              <a:rPr lang="ru-RU" sz="2000" dirty="0">
                <a:latin typeface="+mj-lt"/>
              </a:rPr>
              <a:t>8. «</a:t>
            </a:r>
            <a:r>
              <a:rPr lang="ru-RU" sz="2000" b="1" dirty="0">
                <a:latin typeface="+mj-lt"/>
              </a:rPr>
              <a:t>Предоставления бесплатного подвоза </a:t>
            </a:r>
            <a:r>
              <a:rPr lang="ru-RU" sz="2000" dirty="0">
                <a:latin typeface="+mj-lt"/>
              </a:rPr>
              <a:t>к общеобразовательным организациям и обратно домой детям, проживающим в отдаленных сельских пунктах»-</a:t>
            </a:r>
            <a:r>
              <a:rPr lang="ru-RU" sz="2000" b="1" dirty="0">
                <a:latin typeface="+mj-lt"/>
              </a:rPr>
              <a:t>14.</a:t>
            </a:r>
          </a:p>
          <a:p>
            <a:r>
              <a:rPr lang="ru-RU" sz="2000" dirty="0">
                <a:latin typeface="+mj-lt"/>
              </a:rPr>
              <a:t>Ответственная </a:t>
            </a:r>
            <a:r>
              <a:rPr lang="ru-RU" sz="2000" dirty="0" err="1">
                <a:latin typeface="+mj-lt"/>
              </a:rPr>
              <a:t>Качарава</a:t>
            </a:r>
            <a:r>
              <a:rPr lang="ru-RU" sz="2000" dirty="0">
                <a:latin typeface="+mj-lt"/>
              </a:rPr>
              <a:t> С.Н.– социальный педагог.</a:t>
            </a:r>
          </a:p>
          <a:p>
            <a:r>
              <a:rPr lang="ru-RU" sz="2000" dirty="0">
                <a:latin typeface="+mj-lt"/>
              </a:rPr>
              <a:t> </a:t>
            </a:r>
          </a:p>
          <a:p>
            <a:r>
              <a:rPr lang="ru-RU" sz="2000" dirty="0">
                <a:latin typeface="+mj-lt"/>
              </a:rPr>
              <a:t>Все услуги выполнены  в установленные регламентом сроки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238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Общие положения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обжалования решений, действий (бездействий)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(или) его должностных лиц по вопросам оказания государственных услуг жалоба подается в письменном виде: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1) на имя руководителя местного исполнительного органа, города республиканского значения и столицы, района (города областного значения) по адресам, указанным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интернет-ресурсе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Министерства: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www.edu.gov.kz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в разделе «Государственные услуги»;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2) на имя руководителя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адресам, указанным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интернет-ресурсах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местных исполнительных органов, города республиканского значения и столицы, района (города областного значения) с указанием фамилии и инициалов лица, принявшего жалобу, сроки и места получения ответа на поданную жалобу.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Жалоба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вопросам оказания государственной услуги, поступившая в адрес местного исполнительного органа, города республиканского значения и столицы, района (города областного значения),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подлежит рассмотрению в течение пяти рабочих дней со дня ее регистрации.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953884" y="532319"/>
            <a:ext cx="7179695" cy="3040697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внимание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00581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 Стандарт государственной </a:t>
            </a:r>
            <a:r>
              <a:rPr lang="ru-RU" sz="1600" b="1" dirty="0" smtClean="0"/>
              <a:t>услуги  </a:t>
            </a:r>
            <a:r>
              <a:rPr lang="ru-RU" sz="1600" b="1" dirty="0"/>
              <a:t>«Прием документов и зачисление в организации образования,  независимо от ведомственной подчиненности, для обучения </a:t>
            </a:r>
            <a:r>
              <a:rPr lang="ru-RU" sz="1600" b="1" dirty="0" smtClean="0"/>
              <a:t>по  </a:t>
            </a:r>
            <a:r>
              <a:rPr lang="ru-RU" sz="1600" b="1" dirty="0"/>
              <a:t>общеобразовательным программам начального, основного среднего,  общего среднего образования»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организациями начального, основного среднего, общего среднего образования Республики Казахстан (далее –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услугодатели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Прием и выдача документов для оказания государственной услуги осуществляются через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1) канцелярию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2)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веб-портал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«электронного правительства»: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www.edu.gov.kz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(далее – портал).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Сроки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оказания государственной услуги: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1) с момента сдачи пакета документов: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для получения уведомления о зачислении в организацию образования при обращении через портал – в течение пяти рабочих дней;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для зачисления в организацию образования начального, основного среднего, общего среднего образования:</a:t>
            </a:r>
          </a:p>
          <a:p>
            <a:pPr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     на очную и вечернюю форму обучения – не позднее 30 августа;</a:t>
            </a:r>
          </a:p>
          <a:p>
            <a:pPr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     в первый класс – с 1 июня по 30 августа;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2) максимально допустимое время ожидания для сдачи пакета документов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услугополучателем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– не более 15 минут;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3) максимально допустимое время обслуживания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услугодателем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– не более 15 минут.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Результат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оказания государственной услуги: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приказ о зачислении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организацию начального, основного среднего, общего среднего образования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Государственная услуга оказывается бесплатно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 при обращении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      к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) заявление от законных представителей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с указанием фактического места жительства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(в произвольной форме);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2)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копия свидетельства о рождении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(удостоверения личности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 (оригинал представляется для сверки);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3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) справка о состоянии здоровья формы № 086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(медицинский паспорт);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4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) фотографии размером 3х4 см в количестве 2 штук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5) заключение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педагого-медико-психологической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комиссии (при наличии).</a:t>
            </a:r>
          </a:p>
          <a:p>
            <a:pPr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Услугополучатели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– иностранцы и лица без гражданства также представляют один из следующих документов, определяющих их статус, с отметкой о регистрации по месту проживания: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1) иностранец – вид на жительство иностранца в Республике Казахстан;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2) лицо без гражданства – удостоверение лица без гражданства;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3) беженец – удостоверение беженца;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4) лицо, ищущее убежище, свидетельство лица, ищущего убежище;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5)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оралман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удостоверение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оралмана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 сдаче документов для оказания государственной услуги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выдается расписка о приеме документов у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по форме, согласно приложению к настоящему стандарту государственной услуги, с указанием: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1) перечня сданных документов;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2) фамилии, имени, отчества (при наличии), должности сотрудника, принявшего документы, а также его контактных данных.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Стандарт государственной услуги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«Предоставление бесплатного питания отдельным категориям обучающихся и воспитанников в общеобразовательных школах»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местными исполнительными органами областей, районов, городов республиканского, областного значения, столицы (далее –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заявлений и выдача результатов оказания государственных услуг осуществляются через: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канцелярию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веб-портал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«электронного правительства»: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www.egov.kz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Результат оказания государственной услуги – справка о предоставлении бесплатного питания в общеобразовательной школе согласно приложению 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настоящему стандарту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документов, необходимых для оказания государственной услуги при обращении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4500" b="1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>
                <a:latin typeface="+mj-lt"/>
                <a:cs typeface="Times New Roman" pitchFamily="18" charset="0"/>
              </a:rPr>
              <a:t>заявление установленной формы согласно </a:t>
            </a:r>
            <a:r>
              <a:rPr lang="ru-RU" sz="4500" u="sng" dirty="0">
                <a:latin typeface="+mj-lt"/>
                <a:cs typeface="Times New Roman" pitchFamily="18" charset="0"/>
              </a:rPr>
              <a:t>приложению 2</a:t>
            </a:r>
            <a:r>
              <a:rPr lang="ru-RU" sz="4500" dirty="0">
                <a:latin typeface="+mj-lt"/>
                <a:cs typeface="Times New Roman" pitchFamily="18" charset="0"/>
              </a:rPr>
              <a:t> к настоящему стандарту государственной услуги;</a:t>
            </a:r>
          </a:p>
          <a:p>
            <a:pPr>
              <a:buNone/>
            </a:pPr>
            <a:r>
              <a:rPr lang="ru-RU" sz="4500" dirty="0">
                <a:latin typeface="+mj-lt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>
                <a:latin typeface="+mj-lt"/>
                <a:cs typeface="Times New Roman" pitchFamily="18" charset="0"/>
              </a:rPr>
              <a:t>справка, подтверждающая принадлежность </a:t>
            </a:r>
            <a:r>
              <a:rPr lang="ru-RU" sz="4500" dirty="0" err="1">
                <a:latin typeface="+mj-lt"/>
                <a:cs typeface="Times New Roman" pitchFamily="18" charset="0"/>
              </a:rPr>
              <a:t>услугополучателя</a:t>
            </a:r>
            <a:r>
              <a:rPr lang="ru-RU" sz="4500" dirty="0">
                <a:latin typeface="+mj-lt"/>
                <a:cs typeface="Times New Roman" pitchFamily="18" charset="0"/>
              </a:rPr>
              <a:t> (семьи) к потребителям государственной адресной социальной помощи, предоставляемую местными исполнительными </a:t>
            </a:r>
            <a:r>
              <a:rPr lang="ru-RU" sz="4500" dirty="0" smtClean="0">
                <a:latin typeface="+mj-lt"/>
                <a:cs typeface="Times New Roman" pitchFamily="18" charset="0"/>
              </a:rPr>
              <a:t>органами для </a:t>
            </a:r>
            <a:r>
              <a:rPr lang="ru-RU" sz="4500" dirty="0">
                <a:latin typeface="+mj-lt"/>
                <a:cs typeface="Times New Roman" pitchFamily="18" charset="0"/>
              </a:rPr>
              <a:t>категории </a:t>
            </a:r>
            <a:r>
              <a:rPr lang="ru-RU" sz="4500" dirty="0" err="1" smtClean="0">
                <a:latin typeface="+mj-lt"/>
                <a:cs typeface="Times New Roman" pitchFamily="18" charset="0"/>
              </a:rPr>
              <a:t>услугополучателей</a:t>
            </a:r>
            <a:r>
              <a:rPr lang="ru-RU" sz="4500" dirty="0" smtClean="0">
                <a:latin typeface="+mj-lt"/>
                <a:cs typeface="Times New Roman" pitchFamily="18" charset="0"/>
              </a:rPr>
              <a:t> </a:t>
            </a:r>
            <a:r>
              <a:rPr lang="ru-RU" sz="4500" dirty="0">
                <a:latin typeface="+mj-lt"/>
                <a:cs typeface="Times New Roman" pitchFamily="18" charset="0"/>
              </a:rPr>
              <a:t>из семей, имеющих право на получение государственной адресной социальной помощи;</a:t>
            </a:r>
          </a:p>
          <a:p>
            <a:pPr>
              <a:buNone/>
            </a:pPr>
            <a:r>
              <a:rPr lang="ru-RU" sz="4500" dirty="0">
                <a:latin typeface="+mj-lt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>
                <a:latin typeface="+mj-lt"/>
                <a:cs typeface="Times New Roman" pitchFamily="18" charset="0"/>
              </a:rPr>
              <a:t>сведения о полученных доходах (заработная плата работающих родителей или лиц их заменяющих, доходы от предпринимательской и других видов деятельности, доходы в виде алиментов на детей и других иждивенцев для </a:t>
            </a:r>
            <a:r>
              <a:rPr lang="ru-RU" sz="4500" dirty="0" err="1">
                <a:latin typeface="+mj-lt"/>
                <a:cs typeface="Times New Roman" pitchFamily="18" charset="0"/>
              </a:rPr>
              <a:t>услугополучателей</a:t>
            </a:r>
            <a:r>
              <a:rPr lang="ru-RU" sz="4500" dirty="0">
                <a:latin typeface="+mj-lt"/>
                <a:cs typeface="Times New Roman" pitchFamily="18" charset="0"/>
              </a:rPr>
              <a:t> из семей, не получающих государственную адресную социальную помощь, в которых среднедушевой доход ниже величины прожиточного минимума;</a:t>
            </a:r>
          </a:p>
          <a:p>
            <a:pPr>
              <a:buFont typeface="Wingdings" pitchFamily="2" charset="2"/>
              <a:buChar char="Ø"/>
            </a:pPr>
            <a:endParaRPr lang="ru-RU" sz="4500" dirty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500" dirty="0">
                <a:latin typeface="+mj-lt"/>
                <a:cs typeface="Times New Roman" pitchFamily="18" charset="0"/>
              </a:rPr>
              <a:t>справка об опеке и попечительстве над детьми-сиротами и детьми, оставшимися без попечения родителей, воспитывающихся в семьях для </a:t>
            </a:r>
            <a:r>
              <a:rPr lang="ru-RU" sz="4500" dirty="0" err="1">
                <a:latin typeface="+mj-lt"/>
                <a:cs typeface="Times New Roman" pitchFamily="18" charset="0"/>
              </a:rPr>
              <a:t>услугополучателей</a:t>
            </a:r>
            <a:r>
              <a:rPr lang="ru-RU" sz="4500" dirty="0">
                <a:latin typeface="+mj-lt"/>
                <a:cs typeface="Times New Roman" pitchFamily="18" charset="0"/>
              </a:rPr>
              <a:t> из числа детей-сирот и детей, оставшихся без попечения родителей, проживающих в семьях.</a:t>
            </a:r>
          </a:p>
          <a:p>
            <a:pPr>
              <a:buFont typeface="Wingdings" pitchFamily="2" charset="2"/>
              <a:buChar char="Ø"/>
            </a:pPr>
            <a:endParaRPr lang="ru-RU" sz="4500" dirty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выдается расписка о приеме документов по форме согласно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приложению 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настоящему стандарту государственной услуги с указанием: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перечня сданных документов;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фамилии, имени, отчества, должности сотрудника, принявшего документы, а также его контактных данных.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Акт обследования материально-бытового положения семьи для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услугополучателей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из семей, требующих экстренной помощи в результате чрезвычайных ситуаций и иных категорий обучающихся и воспитанников, определяемых коллегиальным органом управления организации образования предоставляется организацией образования.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необходимости коллегиальный орган вправе запрашивать необходимые документы для принятия решения об оказании финансовой и материальной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помощи.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Стандарт государственной услуги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«Предоставление бесплатного подвоза к общеобразовательным организациям и обратно домой детям, проживающим в отдаленных сельских пунктах»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аппаратом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акима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поселка, села, сельского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округа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заявлений и выдача результатов оказания государственной услуги осуществляется через канцелярию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оказания государственной услуги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момента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сдачи пакета документов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не позднее 5 рабочих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дней.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 оказания государственной услуги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справка об обеспечении бесплатным подвозом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общеобразовательной организации образования и обратно домой по форме согласно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приложению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 при обращении </a:t>
            </a:r>
            <a:r>
              <a:rPr lang="ru-RU" sz="4500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его законного представителя:</a:t>
            </a:r>
          </a:p>
          <a:p>
            <a:pPr>
              <a:buNone/>
            </a:pP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1) заявление по форме согласно </a:t>
            </a:r>
            <a:r>
              <a:rPr lang="ru-RU" sz="4500" u="sng" dirty="0">
                <a:latin typeface="Times New Roman" pitchFamily="18" charset="0"/>
                <a:cs typeface="Times New Roman" pitchFamily="18" charset="0"/>
              </a:rPr>
              <a:t>приложению 2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к настоящему стандарту государственной услуги; 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2)оригинал и копия свидетельства о рождении или удостоверения личности ребенка; 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3) справка с места учебы по форме согласно </a:t>
            </a:r>
            <a:r>
              <a:rPr lang="ru-RU" sz="4500" u="sng" dirty="0">
                <a:latin typeface="Times New Roman" pitchFamily="18" charset="0"/>
                <a:cs typeface="Times New Roman" pitchFamily="18" charset="0"/>
              </a:rPr>
              <a:t>приложению 3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к настоящему стандарту государственной услуги.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При приеме документов работник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сверяет копии документов с оригиналами документов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и возвращает оригиналы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выдается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расписка о приеме документов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по форме согласно </a:t>
            </a:r>
            <a:r>
              <a:rPr lang="ru-RU" sz="4500" u="sng" dirty="0">
                <a:latin typeface="Times New Roman" pitchFamily="18" charset="0"/>
                <a:cs typeface="Times New Roman" pitchFamily="18" charset="0"/>
              </a:rPr>
              <a:t>приложению 4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к настоящему стандарту государственной услуги с указанием: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1) перечня сданных документов;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2) фамилии, имени, отчества, должности сотрудника, принявшего документы, а также его контактных данных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805</TotalTime>
  <Words>1371</Words>
  <Application>Microsoft Office PowerPoint</Application>
  <PresentationFormat>Экран (4:3)</PresentationFormat>
  <Paragraphs>192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Оказание  государственных услуг в ГУ «Средняя школа поселка Заводской»  </vt:lpstr>
      <vt:lpstr>Презентация PowerPoint</vt:lpstr>
      <vt:lpstr>  Стандарт государственной услуги  «Прием документов и зачисление в организации образования,  независимо от ведомственной подчиненности, для обучения по  общеобразовательным программам начального, основного среднего,  общего среднего образования» </vt:lpstr>
      <vt:lpstr>Презентация PowerPoint</vt:lpstr>
      <vt:lpstr>Стандарт государственной услуги «Предоставление бесплатного питания отдельным категориям обучающихся и воспитанников в общеобразовательных школах» </vt:lpstr>
      <vt:lpstr>Презентация PowerPoint</vt:lpstr>
      <vt:lpstr>Презентация PowerPoint</vt:lpstr>
      <vt:lpstr>Стандарт государственной услуги «Предоставление бесплатного подвоза к общеобразовательным организациям и обратно домой детям, проживающим в отдаленных сельских пунктах» </vt:lpstr>
      <vt:lpstr>Презентация PowerPoint</vt:lpstr>
      <vt:lpstr>Государственная услуга «Прием документов и выдача направлений на предоставление отдыха детям из малообеспеченных семей в загородных и пришкольных лагерях»</vt:lpstr>
      <vt:lpstr>Презентация PowerPoint</vt:lpstr>
      <vt:lpstr>Презентация PowerPoint</vt:lpstr>
      <vt:lpstr>Стандарт  государственной услуги «Выдача дубликатов документов об основном среднем, общем среднем образовании» </vt:lpstr>
      <vt:lpstr>Презентация PowerPoint</vt:lpstr>
      <vt:lpstr> Стандарт  государственной услуги «Выдача разрешения  на обучение в форме экстерната в организациях основного среднего, общего среднего образования» </vt:lpstr>
      <vt:lpstr>Презентация PowerPoint</vt:lpstr>
      <vt:lpstr>Стандарт государственной услуги «Прием документов для прохождения аттестации на присвоение (подтверждение) квалификационных категорий педагогическим работникам и приравненным к ним лицам организаций образования, реализующих программы дошкольного воспитания и обучения, начального, основного среднего, общего среднего, технического и профессионального, послесреднего образования» </vt:lpstr>
      <vt:lpstr>. Перечень документов для прохождения аттестации на присвоение (подтверждение) квалификационных категорий педагогическим работникам и приравненным к ним лицам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послесреднего образования: </vt:lpstr>
      <vt:lpstr>Стандарт государственной услуги «Прием документов для организации индивидуального бесплатного обучения на дому детей, которые по состоянию здоровья в течение длительного времени не могут посещать организации начального, основного среднего, общего среднего образования»</vt:lpstr>
      <vt:lpstr> ПОРЯДОК ОКАЗАНИЯ ГОСУДАРСТВЕННОЙ УСЛУГИ  Для получения государственной услуги получателю государственной услуги необходимо представить следующие документы: </vt:lpstr>
      <vt:lpstr>        Оказание государственных услуг                               за 2017 год ГУ « Средняя школа поселка Заводской».</vt:lpstr>
      <vt:lpstr>Презентация PowerPoint</vt:lpstr>
      <vt:lpstr>Общие положения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Оказание государственных услуг в общеобразовательных организациях РК</dc:title>
  <dc:creator>1</dc:creator>
  <cp:lastModifiedBy>User</cp:lastModifiedBy>
  <cp:revision>57</cp:revision>
  <cp:lastPrinted>2018-03-27T10:35:15Z</cp:lastPrinted>
  <dcterms:created xsi:type="dcterms:W3CDTF">2015-01-18T11:06:32Z</dcterms:created>
  <dcterms:modified xsi:type="dcterms:W3CDTF">2018-03-27T10:52:58Z</dcterms:modified>
</cp:coreProperties>
</file>