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8" r:id="rId2"/>
    <p:sldId id="260" r:id="rId3"/>
    <p:sldId id="259" r:id="rId4"/>
    <p:sldId id="256" r:id="rId5"/>
    <p:sldId id="257" r:id="rId6"/>
    <p:sldId id="261" r:id="rId7"/>
    <p:sldId id="262" r:id="rId8"/>
    <p:sldId id="263" r:id="rId9"/>
    <p:sldId id="264" r:id="rId10"/>
    <p:sldId id="265" r:id="rId11"/>
    <p:sldId id="268" r:id="rId12"/>
    <p:sldId id="267" r:id="rId13"/>
    <p:sldId id="266"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15" d="100"/>
          <a:sy n="115" d="100"/>
        </p:scale>
        <p:origin x="-67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77488BD8-8A93-447D-94AB-976AA65A1AB7}" type="datetimeFigureOut">
              <a:rPr lang="ru-RU" smtClean="0"/>
              <a:t>20.01.2017</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E4FF65C0-D975-44D3-AE66-7BD1F943F76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7488BD8-8A93-447D-94AB-976AA65A1AB7}" type="datetimeFigureOut">
              <a:rPr lang="ru-RU" smtClean="0"/>
              <a:t>20.01.2017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FF65C0-D975-44D3-AE66-7BD1F943F76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7488BD8-8A93-447D-94AB-976AA65A1AB7}" type="datetimeFigureOut">
              <a:rPr lang="ru-RU" smtClean="0"/>
              <a:t>20.01.2017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FF65C0-D975-44D3-AE66-7BD1F943F76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7488BD8-8A93-447D-94AB-976AA65A1AB7}" type="datetimeFigureOut">
              <a:rPr lang="ru-RU" smtClean="0"/>
              <a:t>20.01.2017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FF65C0-D975-44D3-AE66-7BD1F943F76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7488BD8-8A93-447D-94AB-976AA65A1AB7}" type="datetimeFigureOut">
              <a:rPr lang="ru-RU" smtClean="0"/>
              <a:t>20.01.2017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FF65C0-D975-44D3-AE66-7BD1F943F76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7488BD8-8A93-447D-94AB-976AA65A1AB7}" type="datetimeFigureOut">
              <a:rPr lang="ru-RU" smtClean="0"/>
              <a:t>20.01.2017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4FF65C0-D975-44D3-AE66-7BD1F943F76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7488BD8-8A93-447D-94AB-976AA65A1AB7}" type="datetimeFigureOut">
              <a:rPr lang="ru-RU" smtClean="0"/>
              <a:t>20.01.2017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4FF65C0-D975-44D3-AE66-7BD1F943F76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7488BD8-8A93-447D-94AB-976AA65A1AB7}" type="datetimeFigureOut">
              <a:rPr lang="ru-RU" smtClean="0"/>
              <a:t>20.01.2017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4FF65C0-D975-44D3-AE66-7BD1F943F76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7488BD8-8A93-447D-94AB-976AA65A1AB7}" type="datetimeFigureOut">
              <a:rPr lang="ru-RU" smtClean="0"/>
              <a:t>20.01.2017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4FF65C0-D975-44D3-AE66-7BD1F943F76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7488BD8-8A93-447D-94AB-976AA65A1AB7}" type="datetimeFigureOut">
              <a:rPr lang="ru-RU" smtClean="0"/>
              <a:t>20.01.2017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4FF65C0-D975-44D3-AE66-7BD1F943F76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7488BD8-8A93-447D-94AB-976AA65A1AB7}" type="datetimeFigureOut">
              <a:rPr lang="ru-RU" smtClean="0"/>
              <a:t>20.01.2017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E4FF65C0-D975-44D3-AE66-7BD1F943F760}" type="slidenum">
              <a:rPr lang="ru-RU" smtClean="0"/>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7488BD8-8A93-447D-94AB-976AA65A1AB7}" type="datetimeFigureOut">
              <a:rPr lang="ru-RU" smtClean="0"/>
              <a:t>20.01.2017</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4FF65C0-D975-44D3-AE66-7BD1F943F760}" type="slidenum">
              <a:rPr lang="ru-RU" smtClean="0"/>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AutoShape 2" descr="Картинки по запросу 25 лет независимости казахстан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8916" name="Picture 4" descr="Картинки по запросу 25 лет независимости казахстана"/>
          <p:cNvPicPr>
            <a:picLocks noChangeAspect="1" noChangeArrowheads="1"/>
          </p:cNvPicPr>
          <p:nvPr/>
        </p:nvPicPr>
        <p:blipFill>
          <a:blip r:embed="rId2"/>
          <a:srcRect/>
          <a:stretch>
            <a:fillRect/>
          </a:stretch>
        </p:blipFill>
        <p:spPr bwMode="auto">
          <a:xfrm>
            <a:off x="0" y="0"/>
            <a:ext cx="9144000" cy="70009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Картинки по запросу экспо 2017 фото"/>
          <p:cNvPicPr>
            <a:picLocks noChangeAspect="1" noChangeArrowheads="1"/>
          </p:cNvPicPr>
          <p:nvPr/>
        </p:nvPicPr>
        <p:blipFill>
          <a:blip r:embed="rId2"/>
          <a:srcRect/>
          <a:stretch>
            <a:fillRect/>
          </a:stretch>
        </p:blipFill>
        <p:spPr bwMode="auto">
          <a:xfrm>
            <a:off x="285720" y="214290"/>
            <a:ext cx="4146615" cy="3000396"/>
          </a:xfrm>
          <a:prstGeom prst="rect">
            <a:avLst/>
          </a:prstGeom>
          <a:ln>
            <a:noFill/>
          </a:ln>
          <a:effectLst>
            <a:softEdge rad="112500"/>
          </a:effectLst>
        </p:spPr>
      </p:pic>
      <p:pic>
        <p:nvPicPr>
          <p:cNvPr id="45062" name="Picture 6" descr="Похожее изображение"/>
          <p:cNvPicPr>
            <a:picLocks noChangeAspect="1" noChangeArrowheads="1"/>
          </p:cNvPicPr>
          <p:nvPr/>
        </p:nvPicPr>
        <p:blipFill>
          <a:blip r:embed="rId3" cstate="print"/>
          <a:srcRect/>
          <a:stretch>
            <a:fillRect/>
          </a:stretch>
        </p:blipFill>
        <p:spPr bwMode="auto">
          <a:xfrm>
            <a:off x="4857752" y="285728"/>
            <a:ext cx="2857520" cy="1903823"/>
          </a:xfrm>
          <a:prstGeom prst="rect">
            <a:avLst/>
          </a:prstGeom>
          <a:noFill/>
        </p:spPr>
      </p:pic>
      <p:pic>
        <p:nvPicPr>
          <p:cNvPr id="45064" name="Picture 8" descr="Картинки по запросу природа казахстана бурабай"/>
          <p:cNvPicPr>
            <a:picLocks noChangeAspect="1" noChangeArrowheads="1"/>
          </p:cNvPicPr>
          <p:nvPr/>
        </p:nvPicPr>
        <p:blipFill>
          <a:blip r:embed="rId4" cstate="print"/>
          <a:srcRect/>
          <a:stretch>
            <a:fillRect/>
          </a:stretch>
        </p:blipFill>
        <p:spPr bwMode="auto">
          <a:xfrm>
            <a:off x="0" y="3571876"/>
            <a:ext cx="3303301" cy="2571744"/>
          </a:xfrm>
          <a:prstGeom prst="rect">
            <a:avLst/>
          </a:prstGeom>
          <a:noFill/>
        </p:spPr>
      </p:pic>
      <p:pic>
        <p:nvPicPr>
          <p:cNvPr id="45066" name="Picture 10" descr="Картинки по запросу спортсмены казахстана"/>
          <p:cNvPicPr>
            <a:picLocks noChangeAspect="1" noChangeArrowheads="1"/>
          </p:cNvPicPr>
          <p:nvPr/>
        </p:nvPicPr>
        <p:blipFill>
          <a:blip r:embed="rId5"/>
          <a:srcRect/>
          <a:stretch>
            <a:fillRect/>
          </a:stretch>
        </p:blipFill>
        <p:spPr bwMode="auto">
          <a:xfrm>
            <a:off x="5786446" y="2357430"/>
            <a:ext cx="2976554" cy="2286016"/>
          </a:xfrm>
          <a:prstGeom prst="rect">
            <a:avLst/>
          </a:prstGeom>
          <a:noFill/>
        </p:spPr>
      </p:pic>
      <p:pic>
        <p:nvPicPr>
          <p:cNvPr id="45068" name="Picture 12" descr="Картинки по запросу национальный костюм казахстана"/>
          <p:cNvPicPr>
            <a:picLocks noChangeAspect="1" noChangeArrowheads="1"/>
          </p:cNvPicPr>
          <p:nvPr/>
        </p:nvPicPr>
        <p:blipFill>
          <a:blip r:embed="rId6"/>
          <a:srcRect/>
          <a:stretch>
            <a:fillRect/>
          </a:stretch>
        </p:blipFill>
        <p:spPr bwMode="auto">
          <a:xfrm>
            <a:off x="3357554" y="4357694"/>
            <a:ext cx="3459064" cy="2300278"/>
          </a:xfrm>
          <a:prstGeom prst="rect">
            <a:avLst/>
          </a:prstGeom>
          <a:noFill/>
        </p:spPr>
      </p:pic>
      <p:pic>
        <p:nvPicPr>
          <p:cNvPr id="45070" name="Picture 14" descr="Картинки по запросу 25 лет независимости казахстана"/>
          <p:cNvPicPr>
            <a:picLocks noChangeAspect="1" noChangeArrowheads="1"/>
          </p:cNvPicPr>
          <p:nvPr/>
        </p:nvPicPr>
        <p:blipFill>
          <a:blip r:embed="rId7"/>
          <a:srcRect/>
          <a:stretch>
            <a:fillRect/>
          </a:stretch>
        </p:blipFill>
        <p:spPr bwMode="auto">
          <a:xfrm>
            <a:off x="2928926" y="1785926"/>
            <a:ext cx="2952750" cy="294322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Картинки по запросу бес саусақ әдісі"/>
          <p:cNvPicPr/>
          <p:nvPr/>
        </p:nvPicPr>
        <p:blipFill>
          <a:blip r:embed="rId2"/>
          <a:srcRect/>
          <a:stretch>
            <a:fillRect/>
          </a:stretch>
        </p:blipFill>
        <p:spPr bwMode="auto">
          <a:xfrm>
            <a:off x="0" y="714356"/>
            <a:ext cx="9143999" cy="6143644"/>
          </a:xfrm>
          <a:prstGeom prst="rect">
            <a:avLst/>
          </a:prstGeom>
          <a:noFill/>
          <a:ln w="9525">
            <a:noFill/>
            <a:miter lim="800000"/>
            <a:headEnd/>
            <a:tailEnd/>
          </a:ln>
        </p:spPr>
      </p:pic>
      <p:sp>
        <p:nvSpPr>
          <p:cNvPr id="3" name="TextBox 2"/>
          <p:cNvSpPr txBox="1"/>
          <p:nvPr/>
        </p:nvSpPr>
        <p:spPr>
          <a:xfrm>
            <a:off x="214282" y="214290"/>
            <a:ext cx="2811026" cy="584775"/>
          </a:xfrm>
          <a:prstGeom prst="rect">
            <a:avLst/>
          </a:prstGeom>
          <a:noFill/>
        </p:spPr>
        <p:txBody>
          <a:bodyPr wrap="none" rtlCol="0">
            <a:spAutoFit/>
          </a:bodyPr>
          <a:lstStyle/>
          <a:p>
            <a:r>
              <a:rPr lang="kk-KZ" sz="3200" b="1" dirty="0" smtClean="0">
                <a:solidFill>
                  <a:srgbClr val="7030A0"/>
                </a:solidFill>
                <a:latin typeface="Times New Roman" pitchFamily="18" charset="0"/>
                <a:cs typeface="Times New Roman" pitchFamily="18" charset="0"/>
              </a:rPr>
              <a:t>РЕФЛЕКСИЯ</a:t>
            </a:r>
            <a:endParaRPr lang="ru-RU" sz="3200" b="1" dirty="0">
              <a:solidFill>
                <a:srgbClr val="7030A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71736" y="428604"/>
            <a:ext cx="3506088" cy="646331"/>
          </a:xfrm>
          <a:prstGeom prst="rect">
            <a:avLst/>
          </a:prstGeom>
          <a:noFill/>
        </p:spPr>
        <p:txBody>
          <a:bodyPr wrap="none" rtlCol="0">
            <a:spAutoFit/>
          </a:bodyPr>
          <a:lstStyle/>
          <a:p>
            <a:pPr algn="ctr"/>
            <a:r>
              <a:rPr lang="kk-KZ" sz="3600" b="1" i="1" dirty="0" smtClean="0">
                <a:solidFill>
                  <a:srgbClr val="002060"/>
                </a:solidFill>
                <a:latin typeface="Times New Roman" pitchFamily="18" charset="0"/>
                <a:cs typeface="Times New Roman" pitchFamily="18" charset="0"/>
              </a:rPr>
              <a:t>ҚОРЫТЫНДЫ</a:t>
            </a:r>
            <a:endParaRPr lang="ru-RU" sz="3600" b="1" i="1" dirty="0">
              <a:solidFill>
                <a:srgbClr val="002060"/>
              </a:solidFill>
              <a:latin typeface="Times New Roman" pitchFamily="18" charset="0"/>
              <a:cs typeface="Times New Roman" pitchFamily="18" charset="0"/>
            </a:endParaRPr>
          </a:p>
        </p:txBody>
      </p:sp>
      <p:pic>
        <p:nvPicPr>
          <p:cNvPr id="49154" name="Picture 2" descr="Картинки по запросу 25 лет независимости казахстана картинки"/>
          <p:cNvPicPr>
            <a:picLocks noChangeAspect="1" noChangeArrowheads="1"/>
          </p:cNvPicPr>
          <p:nvPr/>
        </p:nvPicPr>
        <p:blipFill>
          <a:blip r:embed="rId2"/>
          <a:srcRect/>
          <a:stretch>
            <a:fillRect/>
          </a:stretch>
        </p:blipFill>
        <p:spPr bwMode="auto">
          <a:xfrm>
            <a:off x="285720" y="1285860"/>
            <a:ext cx="3428990" cy="2571743"/>
          </a:xfrm>
          <a:prstGeom prst="rect">
            <a:avLst/>
          </a:prstGeom>
          <a:ln>
            <a:noFill/>
          </a:ln>
          <a:effectLst>
            <a:softEdge rad="112500"/>
          </a:effectLst>
        </p:spPr>
      </p:pic>
      <p:pic>
        <p:nvPicPr>
          <p:cNvPr id="49156" name="Picture 4" descr="Похожее изображение"/>
          <p:cNvPicPr>
            <a:picLocks noChangeAspect="1" noChangeArrowheads="1"/>
          </p:cNvPicPr>
          <p:nvPr/>
        </p:nvPicPr>
        <p:blipFill>
          <a:blip r:embed="rId3"/>
          <a:srcRect/>
          <a:stretch>
            <a:fillRect/>
          </a:stretch>
        </p:blipFill>
        <p:spPr bwMode="auto">
          <a:xfrm>
            <a:off x="4786314" y="1142984"/>
            <a:ext cx="4000528" cy="2714644"/>
          </a:xfrm>
          <a:prstGeom prst="rect">
            <a:avLst/>
          </a:prstGeom>
          <a:ln>
            <a:noFill/>
          </a:ln>
          <a:effectLst>
            <a:softEdge rad="112500"/>
          </a:effectLst>
        </p:spPr>
      </p:pic>
      <p:pic>
        <p:nvPicPr>
          <p:cNvPr id="49158" name="Picture 6" descr="Картинки по запросу 25 лет независимости казахстана картинки"/>
          <p:cNvPicPr>
            <a:picLocks noChangeAspect="1" noChangeArrowheads="1"/>
          </p:cNvPicPr>
          <p:nvPr/>
        </p:nvPicPr>
        <p:blipFill>
          <a:blip r:embed="rId4"/>
          <a:srcRect/>
          <a:stretch>
            <a:fillRect/>
          </a:stretch>
        </p:blipFill>
        <p:spPr bwMode="auto">
          <a:xfrm>
            <a:off x="2428860" y="3929066"/>
            <a:ext cx="4048120" cy="274796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Картинки по запросу назарларыңызға рахмет суреттер"/>
          <p:cNvPicPr>
            <a:picLocks noChangeAspect="1" noChangeArrowheads="1"/>
          </p:cNvPicPr>
          <p:nvPr/>
        </p:nvPicPr>
        <p:blipFill>
          <a:blip r:embed="rId2"/>
          <a:srcRect r="-313" b="9999"/>
          <a:stretch>
            <a:fillRect/>
          </a:stretch>
        </p:blipFill>
        <p:spPr bwMode="auto">
          <a:xfrm>
            <a:off x="0" y="0"/>
            <a:ext cx="9143999" cy="6858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357166"/>
            <a:ext cx="8715436" cy="646331"/>
          </a:xfrm>
          <a:prstGeom prst="rect">
            <a:avLst/>
          </a:prstGeom>
          <a:noFill/>
        </p:spPr>
        <p:txBody>
          <a:bodyPr wrap="square" rtlCol="0">
            <a:spAutoFit/>
          </a:bodyPr>
          <a:lstStyle/>
          <a:p>
            <a:pPr algn="ctr"/>
            <a:r>
              <a:rPr lang="kk-KZ" sz="3600" b="1" dirty="0" smtClean="0">
                <a:solidFill>
                  <a:srgbClr val="002060"/>
                </a:solidFill>
                <a:latin typeface="Times New Roman" pitchFamily="18" charset="0"/>
                <a:cs typeface="Times New Roman" pitchFamily="18" charset="0"/>
              </a:rPr>
              <a:t>ПСИХОЛОГИЯЛЫҚ АХУАЛ</a:t>
            </a:r>
            <a:endParaRPr lang="ru-RU" sz="3600" b="1" dirty="0">
              <a:solidFill>
                <a:srgbClr val="002060"/>
              </a:solidFill>
              <a:latin typeface="Times New Roman" pitchFamily="18" charset="0"/>
              <a:cs typeface="Times New Roman" pitchFamily="18" charset="0"/>
            </a:endParaRPr>
          </a:p>
        </p:txBody>
      </p:sp>
      <p:pic>
        <p:nvPicPr>
          <p:cNvPr id="41986" name="Picture 2" descr="Картинки по запросу радость"/>
          <p:cNvPicPr>
            <a:picLocks noChangeAspect="1" noChangeArrowheads="1"/>
          </p:cNvPicPr>
          <p:nvPr/>
        </p:nvPicPr>
        <p:blipFill>
          <a:blip r:embed="rId2"/>
          <a:srcRect/>
          <a:stretch>
            <a:fillRect/>
          </a:stretch>
        </p:blipFill>
        <p:spPr bwMode="auto">
          <a:xfrm>
            <a:off x="0" y="1"/>
            <a:ext cx="9144000" cy="6858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357166"/>
            <a:ext cx="8001056" cy="1015663"/>
          </a:xfrm>
          <a:prstGeom prst="rect">
            <a:avLst/>
          </a:prstGeom>
          <a:noFill/>
        </p:spPr>
        <p:txBody>
          <a:bodyPr wrap="square" rtlCol="0">
            <a:spAutoFit/>
          </a:bodyPr>
          <a:lstStyle/>
          <a:p>
            <a:pPr algn="ctr"/>
            <a:r>
              <a:rPr lang="kk-KZ" sz="6000" i="1" dirty="0" smtClean="0">
                <a:solidFill>
                  <a:srgbClr val="002060"/>
                </a:solidFill>
                <a:latin typeface="Times New Roman" pitchFamily="18" charset="0"/>
                <a:cs typeface="Times New Roman" pitchFamily="18" charset="0"/>
              </a:rPr>
              <a:t>ТОПҚА БӨЛІНУ</a:t>
            </a:r>
            <a:endParaRPr lang="ru-RU" sz="6000" i="1" dirty="0">
              <a:solidFill>
                <a:srgbClr val="002060"/>
              </a:solidFill>
              <a:latin typeface="Times New Roman" pitchFamily="18" charset="0"/>
              <a:cs typeface="Times New Roman" pitchFamily="18" charset="0"/>
            </a:endParaRPr>
          </a:p>
        </p:txBody>
      </p:sp>
      <p:pic>
        <p:nvPicPr>
          <p:cNvPr id="40962" name="Picture 2" descr="Картинки по запросу работа в группах на уроке"/>
          <p:cNvPicPr>
            <a:picLocks noChangeAspect="1" noChangeArrowheads="1"/>
          </p:cNvPicPr>
          <p:nvPr/>
        </p:nvPicPr>
        <p:blipFill>
          <a:blip r:embed="rId2"/>
          <a:srcRect/>
          <a:stretch>
            <a:fillRect/>
          </a:stretch>
        </p:blipFill>
        <p:spPr bwMode="auto">
          <a:xfrm>
            <a:off x="428596" y="1428736"/>
            <a:ext cx="3643370" cy="3147997"/>
          </a:xfrm>
          <a:prstGeom prst="rect">
            <a:avLst/>
          </a:prstGeom>
          <a:ln>
            <a:noFill/>
          </a:ln>
          <a:effectLst>
            <a:softEdge rad="112500"/>
          </a:effectLst>
        </p:spPr>
      </p:pic>
      <p:pic>
        <p:nvPicPr>
          <p:cNvPr id="40964" name="Picture 4" descr="Картинки по запросу работа в группах на уроке"/>
          <p:cNvPicPr>
            <a:picLocks noChangeAspect="1" noChangeArrowheads="1"/>
          </p:cNvPicPr>
          <p:nvPr/>
        </p:nvPicPr>
        <p:blipFill>
          <a:blip r:embed="rId3"/>
          <a:srcRect/>
          <a:stretch>
            <a:fillRect/>
          </a:stretch>
        </p:blipFill>
        <p:spPr bwMode="auto">
          <a:xfrm>
            <a:off x="5143504" y="2928397"/>
            <a:ext cx="3412320" cy="338666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Картинки по запросу журналистика картинки"/>
          <p:cNvPicPr>
            <a:picLocks noChangeAspect="1" noChangeArrowheads="1"/>
          </p:cNvPicPr>
          <p:nvPr/>
        </p:nvPicPr>
        <p:blipFill>
          <a:blip r:embed="rId2"/>
          <a:srcRect/>
          <a:stretch>
            <a:fillRect/>
          </a:stretch>
        </p:blipFill>
        <p:spPr bwMode="auto">
          <a:xfrm rot="19963003">
            <a:off x="357158" y="428604"/>
            <a:ext cx="2714643" cy="2428892"/>
          </a:xfrm>
          <a:prstGeom prst="rect">
            <a:avLst/>
          </a:prstGeom>
          <a:ln>
            <a:noFill/>
          </a:ln>
          <a:effectLst>
            <a:softEdge rad="112500"/>
          </a:effectLst>
        </p:spPr>
      </p:pic>
      <p:pic>
        <p:nvPicPr>
          <p:cNvPr id="35844" name="Picture 4" descr="Картинки по запросу журналистика картинки"/>
          <p:cNvPicPr>
            <a:picLocks noChangeAspect="1" noChangeArrowheads="1"/>
          </p:cNvPicPr>
          <p:nvPr/>
        </p:nvPicPr>
        <p:blipFill>
          <a:blip r:embed="rId3"/>
          <a:srcRect/>
          <a:stretch>
            <a:fillRect/>
          </a:stretch>
        </p:blipFill>
        <p:spPr bwMode="auto">
          <a:xfrm rot="2072102">
            <a:off x="5786446" y="500042"/>
            <a:ext cx="2928958" cy="2453992"/>
          </a:xfrm>
          <a:prstGeom prst="rect">
            <a:avLst/>
          </a:prstGeom>
          <a:ln>
            <a:noFill/>
          </a:ln>
          <a:effectLst>
            <a:softEdge rad="112500"/>
          </a:effectLst>
        </p:spPr>
      </p:pic>
      <p:pic>
        <p:nvPicPr>
          <p:cNvPr id="35846" name="Picture 6" descr="Картинки по запросу журналист клипарт"/>
          <p:cNvPicPr>
            <a:picLocks noChangeAspect="1" noChangeArrowheads="1"/>
          </p:cNvPicPr>
          <p:nvPr/>
        </p:nvPicPr>
        <p:blipFill>
          <a:blip r:embed="rId4"/>
          <a:srcRect/>
          <a:stretch>
            <a:fillRect/>
          </a:stretch>
        </p:blipFill>
        <p:spPr bwMode="auto">
          <a:xfrm rot="20699019">
            <a:off x="357158" y="3714752"/>
            <a:ext cx="2857520" cy="2714644"/>
          </a:xfrm>
          <a:prstGeom prst="rect">
            <a:avLst/>
          </a:prstGeom>
          <a:ln>
            <a:noFill/>
          </a:ln>
          <a:effectLst>
            <a:softEdge rad="112500"/>
          </a:effectLst>
        </p:spPr>
      </p:pic>
      <p:pic>
        <p:nvPicPr>
          <p:cNvPr id="35848" name="Picture 8" descr="Похожее изображение"/>
          <p:cNvPicPr>
            <a:picLocks noChangeAspect="1" noChangeArrowheads="1"/>
          </p:cNvPicPr>
          <p:nvPr/>
        </p:nvPicPr>
        <p:blipFill>
          <a:blip r:embed="rId5"/>
          <a:srcRect/>
          <a:stretch>
            <a:fillRect/>
          </a:stretch>
        </p:blipFill>
        <p:spPr bwMode="auto">
          <a:xfrm rot="892542">
            <a:off x="6072198" y="3929068"/>
            <a:ext cx="2643166" cy="2643203"/>
          </a:xfrm>
          <a:prstGeom prst="rect">
            <a:avLst/>
          </a:prstGeom>
          <a:ln>
            <a:noFill/>
          </a:ln>
          <a:effectLst>
            <a:softEdge rad="112500"/>
          </a:effectLst>
        </p:spPr>
      </p:pic>
      <p:pic>
        <p:nvPicPr>
          <p:cNvPr id="35850" name="Picture 10" descr="Картинки по запросу телевизор картинка"/>
          <p:cNvPicPr>
            <a:picLocks noChangeAspect="1" noChangeArrowheads="1"/>
          </p:cNvPicPr>
          <p:nvPr/>
        </p:nvPicPr>
        <p:blipFill>
          <a:blip r:embed="rId6"/>
          <a:srcRect/>
          <a:stretch>
            <a:fillRect/>
          </a:stretch>
        </p:blipFill>
        <p:spPr bwMode="auto">
          <a:xfrm rot="460141">
            <a:off x="3714744" y="642918"/>
            <a:ext cx="1600200" cy="1781176"/>
          </a:xfrm>
          <a:prstGeom prst="rect">
            <a:avLst/>
          </a:prstGeom>
          <a:ln>
            <a:noFill/>
          </a:ln>
          <a:effectLst>
            <a:softEdge rad="112500"/>
          </a:effectLst>
        </p:spPr>
      </p:pic>
      <p:pic>
        <p:nvPicPr>
          <p:cNvPr id="35852" name="Picture 12" descr="Картинки по запросу радио картинка"/>
          <p:cNvPicPr>
            <a:picLocks noChangeAspect="1" noChangeArrowheads="1"/>
          </p:cNvPicPr>
          <p:nvPr/>
        </p:nvPicPr>
        <p:blipFill>
          <a:blip r:embed="rId7"/>
          <a:srcRect/>
          <a:stretch>
            <a:fillRect/>
          </a:stretch>
        </p:blipFill>
        <p:spPr bwMode="auto">
          <a:xfrm rot="822629">
            <a:off x="3807711" y="4945639"/>
            <a:ext cx="1533304" cy="1571636"/>
          </a:xfrm>
          <a:prstGeom prst="rect">
            <a:avLst/>
          </a:prstGeom>
          <a:ln>
            <a:noFill/>
          </a:ln>
          <a:effectLst>
            <a:softEdge rad="112500"/>
          </a:effectLst>
        </p:spPr>
      </p:pic>
      <p:sp>
        <p:nvSpPr>
          <p:cNvPr id="35854" name="AutoShape 14" descr="Картинки по запросу вопросительный знак картинк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5856" name="Picture 16" descr="Картинки по запросу вопросительный знак картинка"/>
          <p:cNvPicPr>
            <a:picLocks noChangeAspect="1" noChangeArrowheads="1"/>
          </p:cNvPicPr>
          <p:nvPr/>
        </p:nvPicPr>
        <p:blipFill>
          <a:blip r:embed="rId8" cstate="print"/>
          <a:srcRect/>
          <a:stretch>
            <a:fillRect/>
          </a:stretch>
        </p:blipFill>
        <p:spPr bwMode="auto">
          <a:xfrm rot="21344114">
            <a:off x="3816134" y="2738851"/>
            <a:ext cx="1500198" cy="17859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357166"/>
            <a:ext cx="7851648" cy="1828800"/>
          </a:xfrm>
        </p:spPr>
        <p:txBody>
          <a:bodyPr/>
          <a:lstStyle/>
          <a:p>
            <a:pPr algn="ctr"/>
            <a:r>
              <a:rPr lang="ru-RU" dirty="0" smtClean="0"/>
              <a:t>С</a:t>
            </a:r>
            <a:r>
              <a:rPr lang="kk-KZ" dirty="0" smtClean="0"/>
              <a:t>абақтың тақырыбы: ЖУРНАЛИСТИКА</a:t>
            </a:r>
            <a:endParaRPr lang="ru-RU" dirty="0"/>
          </a:p>
        </p:txBody>
      </p:sp>
      <p:sp>
        <p:nvSpPr>
          <p:cNvPr id="4" name="TextBox 3"/>
          <p:cNvSpPr txBox="1"/>
          <p:nvPr/>
        </p:nvSpPr>
        <p:spPr>
          <a:xfrm>
            <a:off x="714348" y="2428868"/>
            <a:ext cx="7000924" cy="3693319"/>
          </a:xfrm>
          <a:prstGeom prst="rect">
            <a:avLst/>
          </a:prstGeom>
          <a:noFill/>
        </p:spPr>
        <p:txBody>
          <a:bodyPr wrap="square" rtlCol="0">
            <a:spAutoFit/>
          </a:bodyPr>
          <a:lstStyle/>
          <a:p>
            <a:endParaRPr lang="kk-KZ" dirty="0" smtClean="0"/>
          </a:p>
          <a:p>
            <a:r>
              <a:rPr lang="kk-KZ" sz="2400" b="1" dirty="0" smtClean="0">
                <a:solidFill>
                  <a:srgbClr val="002060"/>
                </a:solidFill>
                <a:latin typeface="Times New Roman" pitchFamily="18" charset="0"/>
                <a:cs typeface="Times New Roman" pitchFamily="18" charset="0"/>
              </a:rPr>
              <a:t>Сабақтың мақсаты:</a:t>
            </a:r>
          </a:p>
          <a:p>
            <a:pPr>
              <a:buFont typeface="Wingdings" pitchFamily="2" charset="2"/>
              <a:buChar char="Ø"/>
            </a:pPr>
            <a:r>
              <a:rPr lang="kk-KZ" sz="2400" b="1" dirty="0" smtClean="0">
                <a:solidFill>
                  <a:srgbClr val="002060"/>
                </a:solidFill>
                <a:latin typeface="Times New Roman" pitchFamily="18" charset="0"/>
                <a:cs typeface="Times New Roman" pitchFamily="18" charset="0"/>
              </a:rPr>
              <a:t>Білімділік: Журналистика туралы түсінік алу, лексикалық тақырыпты ашу;</a:t>
            </a:r>
          </a:p>
          <a:p>
            <a:endParaRPr lang="kk-KZ" sz="2400" b="1" dirty="0" smtClean="0">
              <a:solidFill>
                <a:srgbClr val="002060"/>
              </a:solidFill>
              <a:latin typeface="Times New Roman" pitchFamily="18" charset="0"/>
              <a:cs typeface="Times New Roman" pitchFamily="18" charset="0"/>
            </a:endParaRPr>
          </a:p>
          <a:p>
            <a:pPr>
              <a:buFont typeface="Wingdings" pitchFamily="2" charset="2"/>
              <a:buChar char="Ø"/>
            </a:pPr>
            <a:r>
              <a:rPr lang="kk-KZ" sz="2400" b="1" dirty="0" smtClean="0">
                <a:solidFill>
                  <a:srgbClr val="002060"/>
                </a:solidFill>
                <a:latin typeface="Times New Roman" pitchFamily="18" charset="0"/>
                <a:cs typeface="Times New Roman" pitchFamily="18" charset="0"/>
              </a:rPr>
              <a:t>Дамытушылық: сөйлесім әрекетінің түрлерін қолдану, шығармашылық қабілеттерін көрсету;</a:t>
            </a:r>
          </a:p>
          <a:p>
            <a:endParaRPr lang="kk-KZ" sz="2400" b="1" dirty="0" smtClean="0">
              <a:solidFill>
                <a:srgbClr val="002060"/>
              </a:solidFill>
              <a:latin typeface="Times New Roman" pitchFamily="18" charset="0"/>
              <a:cs typeface="Times New Roman" pitchFamily="18" charset="0"/>
            </a:endParaRPr>
          </a:p>
          <a:p>
            <a:pPr>
              <a:buFont typeface="Wingdings" pitchFamily="2" charset="2"/>
              <a:buChar char="Ø"/>
            </a:pPr>
            <a:r>
              <a:rPr lang="kk-KZ" sz="2400" b="1" dirty="0" smtClean="0">
                <a:solidFill>
                  <a:srgbClr val="002060"/>
                </a:solidFill>
                <a:latin typeface="Times New Roman" pitchFamily="18" charset="0"/>
                <a:cs typeface="Times New Roman" pitchFamily="18" charset="0"/>
              </a:rPr>
              <a:t>Тәрбиешілік: отансүйгіштік , адамгершілік, жауапкершілік қасиеттерді ояту.</a:t>
            </a:r>
            <a:endParaRPr lang="ru-RU" sz="2400" b="1"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428604"/>
            <a:ext cx="8143932" cy="6124754"/>
          </a:xfrm>
          <a:prstGeom prst="rect">
            <a:avLst/>
          </a:prstGeom>
          <a:noFill/>
        </p:spPr>
        <p:txBody>
          <a:bodyPr wrap="square" rtlCol="0">
            <a:spAutoFit/>
          </a:bodyPr>
          <a:lstStyle/>
          <a:p>
            <a:pPr algn="ctr"/>
            <a:endParaRPr lang="kk-KZ" sz="2000" dirty="0" smtClean="0">
              <a:solidFill>
                <a:srgbClr val="002060"/>
              </a:solidFill>
              <a:latin typeface="Times New Roman" pitchFamily="18" charset="0"/>
              <a:cs typeface="Times New Roman" pitchFamily="18" charset="0"/>
            </a:endParaRPr>
          </a:p>
          <a:p>
            <a:pPr algn="ctr"/>
            <a:endParaRPr lang="kk-KZ" sz="2000" dirty="0" smtClean="0">
              <a:solidFill>
                <a:srgbClr val="002060"/>
              </a:solidFill>
              <a:latin typeface="Times New Roman" pitchFamily="18" charset="0"/>
              <a:cs typeface="Times New Roman" pitchFamily="18" charset="0"/>
            </a:endParaRPr>
          </a:p>
          <a:p>
            <a:pPr algn="ctr"/>
            <a:r>
              <a:rPr lang="kk-KZ" sz="2000" b="1" dirty="0" smtClean="0">
                <a:solidFill>
                  <a:srgbClr val="FF0000"/>
                </a:solidFill>
                <a:latin typeface="Times New Roman" pitchFamily="18" charset="0"/>
                <a:cs typeface="Times New Roman" pitchFamily="18" charset="0"/>
              </a:rPr>
              <a:t>1 – тапсырма. Мәтінді түсініп оқыңдар және аударыңдар.Қысқаша мазмұнын айтып беріңдер</a:t>
            </a:r>
          </a:p>
          <a:p>
            <a:pPr algn="ctr"/>
            <a:r>
              <a:rPr lang="kk-KZ" sz="2000" dirty="0" smtClean="0">
                <a:solidFill>
                  <a:srgbClr val="002060"/>
                </a:solidFill>
                <a:latin typeface="Times New Roman" pitchFamily="18" charset="0"/>
                <a:cs typeface="Times New Roman" pitchFamily="18" charset="0"/>
              </a:rPr>
              <a:t> Журналистика</a:t>
            </a:r>
          </a:p>
          <a:p>
            <a:r>
              <a:rPr lang="kk-KZ" sz="2000" dirty="0" smtClean="0">
                <a:solidFill>
                  <a:srgbClr val="002060"/>
                </a:solidFill>
                <a:latin typeface="Times New Roman" pitchFamily="18" charset="0"/>
                <a:cs typeface="Times New Roman" pitchFamily="18" charset="0"/>
              </a:rPr>
              <a:t>           “Журналистика” термині “журнал”, күнделік“” мағыналарын білдіретін  “</a:t>
            </a:r>
            <a:r>
              <a:rPr lang="en-US" sz="2000" dirty="0" smtClean="0">
                <a:solidFill>
                  <a:srgbClr val="002060"/>
                </a:solidFill>
                <a:latin typeface="Times New Roman" pitchFamily="18" charset="0"/>
                <a:cs typeface="Times New Roman" pitchFamily="18" charset="0"/>
              </a:rPr>
              <a:t>journal</a:t>
            </a:r>
            <a:r>
              <a:rPr lang="kk-KZ" sz="2000" dirty="0" smtClean="0">
                <a:solidFill>
                  <a:srgbClr val="002060"/>
                </a:solidFill>
                <a:latin typeface="Times New Roman" pitchFamily="18" charset="0"/>
                <a:cs typeface="Times New Roman" pitchFamily="18" charset="0"/>
              </a:rPr>
              <a:t>”</a:t>
            </a:r>
            <a:r>
              <a:rPr lang="kk-KZ" dirty="0" smtClean="0">
                <a:solidFill>
                  <a:srgbClr val="002060"/>
                </a:solidFill>
              </a:rPr>
              <a:t>деген француз сөзінен алынған.  Ағылшын тілінде “</a:t>
            </a:r>
            <a:r>
              <a:rPr lang="en-US" dirty="0" smtClean="0">
                <a:solidFill>
                  <a:srgbClr val="002060"/>
                </a:solidFill>
              </a:rPr>
              <a:t>journalism</a:t>
            </a:r>
            <a:r>
              <a:rPr lang="kk-KZ" dirty="0" smtClean="0">
                <a:solidFill>
                  <a:srgbClr val="002060"/>
                </a:solidFill>
              </a:rPr>
              <a:t>”, неміс тілінде “</a:t>
            </a:r>
            <a:r>
              <a:rPr lang="en-US" dirty="0" err="1" smtClean="0">
                <a:solidFill>
                  <a:srgbClr val="002060"/>
                </a:solidFill>
              </a:rPr>
              <a:t>journalistik</a:t>
            </a:r>
            <a:r>
              <a:rPr lang="kk-KZ" dirty="0" smtClean="0">
                <a:solidFill>
                  <a:srgbClr val="002060"/>
                </a:solidFill>
              </a:rPr>
              <a:t>”</a:t>
            </a:r>
            <a:r>
              <a:rPr lang="en-US" dirty="0" smtClean="0">
                <a:solidFill>
                  <a:srgbClr val="002060"/>
                </a:solidFill>
              </a:rPr>
              <a:t> </a:t>
            </a:r>
            <a:r>
              <a:rPr lang="kk-KZ" dirty="0" smtClean="0">
                <a:solidFill>
                  <a:srgbClr val="002060"/>
                </a:solidFill>
              </a:rPr>
              <a:t>сөздері “журналистика” терминімен мағыналас .Алғашқы кездерде “журналистика” сөзі тікелей баспа ісімен байланысты болды. Ертеде хабарламалар және мәліметтер </a:t>
            </a:r>
          </a:p>
          <a:p>
            <a:r>
              <a:rPr lang="kk-KZ" dirty="0">
                <a:solidFill>
                  <a:srgbClr val="002060"/>
                </a:solidFill>
              </a:rPr>
              <a:t>ж</a:t>
            </a:r>
            <a:r>
              <a:rPr lang="kk-KZ" dirty="0" smtClean="0">
                <a:solidFill>
                  <a:srgbClr val="002060"/>
                </a:solidFill>
              </a:rPr>
              <a:t>ариялау әр түрлі әдіс-тәсілдері арқылы адамдарға жетті. Шешендер мен жаршылар ақпараттарды ауызша жеткізді немесе адам көп жиналатын жерлерде арнаулы тақталар ілініп, ақпарат жазылатын. </a:t>
            </a:r>
          </a:p>
          <a:p>
            <a:endParaRPr lang="kk-KZ" dirty="0" smtClean="0">
              <a:solidFill>
                <a:srgbClr val="002060"/>
              </a:solidFill>
            </a:endParaRPr>
          </a:p>
          <a:p>
            <a:r>
              <a:rPr lang="kk-KZ" dirty="0" smtClean="0">
                <a:solidFill>
                  <a:srgbClr val="002060"/>
                </a:solidFill>
              </a:rPr>
              <a:t>     Ал Қазақстан журналистика қашан пайда болды?</a:t>
            </a:r>
          </a:p>
          <a:p>
            <a:r>
              <a:rPr lang="kk-KZ" dirty="0" smtClean="0">
                <a:solidFill>
                  <a:srgbClr val="002060"/>
                </a:solidFill>
              </a:rPr>
              <a:t>Қазаққа ХІХ ғасырдың соңында келді. Қазақ тілінде ең алғашқы басылым  1831 жылы </a:t>
            </a:r>
          </a:p>
          <a:p>
            <a:r>
              <a:rPr lang="kk-KZ" dirty="0" smtClean="0">
                <a:solidFill>
                  <a:srgbClr val="002060"/>
                </a:solidFill>
              </a:rPr>
              <a:t>“Қазақ  халқына  хабарлама” деген атпен Қазан университеті баспасынан жарық көрді. 1921 жылы телеграф агенттігі алғашқы жұмысын бастады, 1931 жылдан бастап республикалық радио хабары беріле бастаса, 1958 жылы тұңғыш телехабар арнаға шықты.     </a:t>
            </a:r>
            <a:endParaRPr lang="ru-RU" dirty="0">
              <a:solidFill>
                <a:srgbClr val="00206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57356" y="500042"/>
            <a:ext cx="5214974" cy="584775"/>
          </a:xfrm>
          <a:prstGeom prst="rect">
            <a:avLst/>
          </a:prstGeom>
          <a:noFill/>
        </p:spPr>
        <p:txBody>
          <a:bodyPr wrap="square" rtlCol="0">
            <a:spAutoFit/>
          </a:bodyPr>
          <a:lstStyle/>
          <a:p>
            <a:pPr algn="ctr"/>
            <a:r>
              <a:rPr lang="kk-KZ" sz="3200" b="1" dirty="0" smtClean="0">
                <a:solidFill>
                  <a:srgbClr val="002060"/>
                </a:solidFill>
                <a:latin typeface="Times New Roman" pitchFamily="18" charset="0"/>
                <a:cs typeface="Times New Roman" pitchFamily="18" charset="0"/>
              </a:rPr>
              <a:t>Шығармашылық жұмыс</a:t>
            </a:r>
            <a:endParaRPr lang="ru-RU" sz="3200" b="1" dirty="0">
              <a:solidFill>
                <a:srgbClr val="002060"/>
              </a:solidFill>
              <a:latin typeface="Times New Roman" pitchFamily="18" charset="0"/>
              <a:cs typeface="Times New Roman" pitchFamily="18" charset="0"/>
            </a:endParaRPr>
          </a:p>
        </p:txBody>
      </p:sp>
      <p:pic>
        <p:nvPicPr>
          <p:cNvPr id="43010" name="Picture 2" descr="Картинки по запросу детское творчество"/>
          <p:cNvPicPr>
            <a:picLocks noChangeAspect="1" noChangeArrowheads="1"/>
          </p:cNvPicPr>
          <p:nvPr/>
        </p:nvPicPr>
        <p:blipFill>
          <a:blip r:embed="rId2"/>
          <a:srcRect/>
          <a:stretch>
            <a:fillRect/>
          </a:stretch>
        </p:blipFill>
        <p:spPr bwMode="auto">
          <a:xfrm>
            <a:off x="428596" y="1071546"/>
            <a:ext cx="8215370" cy="528641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7224" y="285728"/>
            <a:ext cx="6858048" cy="6740307"/>
          </a:xfrm>
          <a:prstGeom prst="rect">
            <a:avLst/>
          </a:prstGeom>
          <a:noFill/>
        </p:spPr>
        <p:txBody>
          <a:bodyPr wrap="square" rtlCol="0">
            <a:spAutoFit/>
          </a:bodyPr>
          <a:lstStyle/>
          <a:p>
            <a:pPr algn="ctr"/>
            <a:r>
              <a:rPr lang="kk-KZ" b="1" dirty="0" smtClean="0">
                <a:solidFill>
                  <a:srgbClr val="002060"/>
                </a:solidFill>
              </a:rPr>
              <a:t>Қолдануға ұсынылған сөздер мен сөз тіркестері:</a:t>
            </a:r>
          </a:p>
          <a:p>
            <a:endParaRPr lang="kk-KZ" dirty="0"/>
          </a:p>
          <a:p>
            <a:pPr algn="ctr"/>
            <a:r>
              <a:rPr lang="kk-KZ" b="1" dirty="0" smtClean="0">
                <a:latin typeface="Times New Roman" pitchFamily="18" charset="0"/>
                <a:cs typeface="Times New Roman" pitchFamily="18" charset="0"/>
              </a:rPr>
              <a:t>Қызық хабар – интересная новость</a:t>
            </a:r>
          </a:p>
          <a:p>
            <a:pPr algn="ctr"/>
            <a:r>
              <a:rPr lang="kk-KZ" b="1" dirty="0" smtClean="0">
                <a:latin typeface="Times New Roman" pitchFamily="18" charset="0"/>
                <a:cs typeface="Times New Roman" pitchFamily="18" charset="0"/>
              </a:rPr>
              <a:t>Қауіпті  - опасный</a:t>
            </a:r>
          </a:p>
          <a:p>
            <a:pPr algn="ctr"/>
            <a:r>
              <a:rPr lang="kk-KZ" b="1" dirty="0" smtClean="0">
                <a:latin typeface="Times New Roman" pitchFamily="18" charset="0"/>
                <a:cs typeface="Times New Roman" pitchFamily="18" charset="0"/>
              </a:rPr>
              <a:t>Қорқынышты – опасный</a:t>
            </a:r>
          </a:p>
          <a:p>
            <a:pPr algn="ctr"/>
            <a:r>
              <a:rPr lang="kk-KZ" b="1" dirty="0" smtClean="0">
                <a:latin typeface="Times New Roman" pitchFamily="18" charset="0"/>
                <a:cs typeface="Times New Roman" pitchFamily="18" charset="0"/>
              </a:rPr>
              <a:t>Қуаныш – радость</a:t>
            </a:r>
          </a:p>
          <a:p>
            <a:pPr algn="ctr"/>
            <a:r>
              <a:rPr lang="kk-KZ" b="1" dirty="0" smtClean="0">
                <a:latin typeface="Times New Roman" pitchFamily="18" charset="0"/>
                <a:cs typeface="Times New Roman" pitchFamily="18" charset="0"/>
              </a:rPr>
              <a:t>Ғажайып – чудесная</a:t>
            </a:r>
          </a:p>
          <a:p>
            <a:pPr algn="ctr"/>
            <a:r>
              <a:rPr lang="kk-KZ" b="1" dirty="0" smtClean="0">
                <a:latin typeface="Times New Roman" pitchFamily="18" charset="0"/>
                <a:cs typeface="Times New Roman" pitchFamily="18" charset="0"/>
              </a:rPr>
              <a:t>Білімді -  образованный</a:t>
            </a:r>
          </a:p>
          <a:p>
            <a:pPr algn="ctr"/>
            <a:r>
              <a:rPr lang="kk-KZ" b="1" dirty="0" smtClean="0">
                <a:latin typeface="Times New Roman" pitchFamily="18" charset="0"/>
                <a:cs typeface="Times New Roman" pitchFamily="18" charset="0"/>
              </a:rPr>
              <a:t>Сауатты – грамотный</a:t>
            </a:r>
          </a:p>
          <a:p>
            <a:pPr algn="ctr"/>
            <a:r>
              <a:rPr lang="kk-KZ" b="1" dirty="0" smtClean="0">
                <a:latin typeface="Times New Roman" pitchFamily="18" charset="0"/>
                <a:cs typeface="Times New Roman" pitchFamily="18" charset="0"/>
              </a:rPr>
              <a:t>Отансүйгіш – патриот </a:t>
            </a:r>
          </a:p>
          <a:p>
            <a:pPr algn="ctr"/>
            <a:r>
              <a:rPr lang="kk-KZ" b="1" dirty="0" smtClean="0">
                <a:latin typeface="Times New Roman" pitchFamily="18" charset="0"/>
                <a:cs typeface="Times New Roman" pitchFamily="18" charset="0"/>
              </a:rPr>
              <a:t>Адал – честный</a:t>
            </a:r>
          </a:p>
          <a:p>
            <a:pPr algn="ctr"/>
            <a:r>
              <a:rPr lang="kk-KZ" b="1" dirty="0" smtClean="0">
                <a:latin typeface="Times New Roman" pitchFamily="18" charset="0"/>
                <a:cs typeface="Times New Roman" pitchFamily="18" charset="0"/>
              </a:rPr>
              <a:t>Нақты – точная</a:t>
            </a:r>
          </a:p>
          <a:p>
            <a:pPr algn="ctr"/>
            <a:r>
              <a:rPr lang="kk-KZ" b="1" dirty="0" smtClean="0">
                <a:latin typeface="Times New Roman" pitchFamily="18" charset="0"/>
                <a:cs typeface="Times New Roman" pitchFamily="18" charset="0"/>
              </a:rPr>
              <a:t>Әдеби- литературная</a:t>
            </a:r>
          </a:p>
          <a:p>
            <a:pPr algn="ctr"/>
            <a:r>
              <a:rPr lang="kk-KZ" b="1" dirty="0" smtClean="0">
                <a:latin typeface="Times New Roman" pitchFamily="18" charset="0"/>
                <a:cs typeface="Times New Roman" pitchFamily="18" charset="0"/>
              </a:rPr>
              <a:t>Мәдениетті – культурный</a:t>
            </a:r>
          </a:p>
          <a:p>
            <a:pPr algn="ctr"/>
            <a:r>
              <a:rPr lang="kk-KZ" b="1" dirty="0" smtClean="0">
                <a:latin typeface="Times New Roman" pitchFamily="18" charset="0"/>
                <a:cs typeface="Times New Roman" pitchFamily="18" charset="0"/>
              </a:rPr>
              <a:t>Ұстамды – сдержанный</a:t>
            </a:r>
          </a:p>
          <a:p>
            <a:pPr algn="ctr"/>
            <a:r>
              <a:rPr lang="kk-KZ" b="1" dirty="0" smtClean="0">
                <a:latin typeface="Times New Roman" pitchFamily="18" charset="0"/>
                <a:cs typeface="Times New Roman" pitchFamily="18" charset="0"/>
              </a:rPr>
              <a:t>Жан-жақты  дамыған – разносторнний</a:t>
            </a:r>
          </a:p>
          <a:p>
            <a:pPr algn="ctr"/>
            <a:r>
              <a:rPr lang="kk-KZ" b="1" dirty="0" smtClean="0">
                <a:latin typeface="Times New Roman" pitchFamily="18" charset="0"/>
                <a:cs typeface="Times New Roman" pitchFamily="18" charset="0"/>
              </a:rPr>
              <a:t>Жаңа көзқарас – новый взгляд</a:t>
            </a:r>
          </a:p>
          <a:p>
            <a:pPr algn="ctr"/>
            <a:r>
              <a:rPr lang="kk-KZ" b="1" dirty="0" smtClean="0">
                <a:latin typeface="Times New Roman" pitchFamily="18" charset="0"/>
                <a:cs typeface="Times New Roman" pitchFamily="18" charset="0"/>
              </a:rPr>
              <a:t>Ойлау – думать</a:t>
            </a:r>
          </a:p>
          <a:p>
            <a:pPr algn="ctr"/>
            <a:r>
              <a:rPr lang="kk-KZ" b="1" dirty="0">
                <a:latin typeface="Times New Roman" pitchFamily="18" charset="0"/>
                <a:cs typeface="Times New Roman" pitchFamily="18" charset="0"/>
              </a:rPr>
              <a:t> </a:t>
            </a:r>
            <a:r>
              <a:rPr lang="kk-KZ" b="1" dirty="0" smtClean="0">
                <a:latin typeface="Times New Roman" pitchFamily="18" charset="0"/>
                <a:cs typeface="Times New Roman" pitchFamily="18" charset="0"/>
              </a:rPr>
              <a:t>саясат – политика</a:t>
            </a:r>
          </a:p>
          <a:p>
            <a:pPr algn="ctr"/>
            <a:r>
              <a:rPr lang="kk-KZ" b="1" dirty="0" smtClean="0">
                <a:latin typeface="Times New Roman" pitchFamily="18" charset="0"/>
                <a:cs typeface="Times New Roman" pitchFamily="18" charset="0"/>
              </a:rPr>
              <a:t>Сөзге шешен – мастер слова</a:t>
            </a:r>
          </a:p>
          <a:p>
            <a:pPr algn="ctr"/>
            <a:r>
              <a:rPr lang="kk-KZ" b="1" dirty="0" smtClean="0">
                <a:latin typeface="Times New Roman" pitchFamily="18" charset="0"/>
                <a:cs typeface="Times New Roman" pitchFamily="18" charset="0"/>
              </a:rPr>
              <a:t>Сөздік қор – словарный запас</a:t>
            </a:r>
          </a:p>
          <a:p>
            <a:pPr algn="ctr"/>
            <a:r>
              <a:rPr lang="kk-KZ" b="1" dirty="0" smtClean="0">
                <a:latin typeface="Times New Roman" pitchFamily="18" charset="0"/>
                <a:cs typeface="Times New Roman" pitchFamily="18" charset="0"/>
              </a:rPr>
              <a:t>Жауапкершілік  - ответственный</a:t>
            </a:r>
          </a:p>
          <a:p>
            <a:endParaRPr lang="kk-KZ" dirty="0" smtClean="0"/>
          </a:p>
          <a:p>
            <a:endParaRPr lang="ru-RU" dirty="0"/>
          </a:p>
        </p:txBody>
      </p:sp>
      <p:pic>
        <p:nvPicPr>
          <p:cNvPr id="3" name="Picture 6" descr="Картинки по запросу журналист клипарт"/>
          <p:cNvPicPr>
            <a:picLocks noChangeAspect="1" noChangeArrowheads="1"/>
          </p:cNvPicPr>
          <p:nvPr/>
        </p:nvPicPr>
        <p:blipFill>
          <a:blip r:embed="rId2"/>
          <a:srcRect/>
          <a:stretch>
            <a:fillRect/>
          </a:stretch>
        </p:blipFill>
        <p:spPr bwMode="auto">
          <a:xfrm rot="20699019">
            <a:off x="234210" y="1781118"/>
            <a:ext cx="2167560" cy="2093585"/>
          </a:xfrm>
          <a:prstGeom prst="rect">
            <a:avLst/>
          </a:prstGeom>
          <a:ln>
            <a:noFill/>
          </a:ln>
          <a:effectLst>
            <a:softEdge rad="112500"/>
          </a:effectLst>
        </p:spPr>
      </p:pic>
      <p:pic>
        <p:nvPicPr>
          <p:cNvPr id="4" name="Picture 2" descr="Картинки по запросу журналистика картинки"/>
          <p:cNvPicPr>
            <a:picLocks noChangeAspect="1" noChangeArrowheads="1"/>
          </p:cNvPicPr>
          <p:nvPr/>
        </p:nvPicPr>
        <p:blipFill>
          <a:blip r:embed="rId3"/>
          <a:srcRect/>
          <a:stretch>
            <a:fillRect/>
          </a:stretch>
        </p:blipFill>
        <p:spPr bwMode="auto">
          <a:xfrm rot="2235535">
            <a:off x="6182473" y="1746466"/>
            <a:ext cx="2373746" cy="212387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85728"/>
            <a:ext cx="8229600" cy="1143000"/>
          </a:xfrm>
        </p:spPr>
        <p:txBody>
          <a:bodyPr>
            <a:normAutofit fontScale="90000"/>
          </a:bodyPr>
          <a:lstStyle/>
          <a:p>
            <a:pPr algn="ctr"/>
            <a:r>
              <a:rPr lang="kk-KZ" b="1" dirty="0" smtClean="0">
                <a:solidFill>
                  <a:srgbClr val="002060"/>
                </a:solidFill>
                <a:latin typeface="Times New Roman" pitchFamily="18" charset="0"/>
                <a:cs typeface="Times New Roman" pitchFamily="18" charset="0"/>
              </a:rPr>
              <a:t>ІІ шығармашылық тапсырма</a:t>
            </a:r>
            <a:endParaRPr lang="ru-RU" b="1" dirty="0">
              <a:solidFill>
                <a:srgbClr val="002060"/>
              </a:solidFill>
              <a:latin typeface="Times New Roman" pitchFamily="18" charset="0"/>
              <a:cs typeface="Times New Roman" pitchFamily="18" charset="0"/>
            </a:endParaRPr>
          </a:p>
        </p:txBody>
      </p:sp>
      <p:sp>
        <p:nvSpPr>
          <p:cNvPr id="3" name="Содержимое 2"/>
          <p:cNvSpPr>
            <a:spLocks noGrp="1"/>
          </p:cNvSpPr>
          <p:nvPr>
            <p:ph sz="half" idx="1"/>
          </p:nvPr>
        </p:nvSpPr>
        <p:spPr>
          <a:xfrm>
            <a:off x="500034" y="1643050"/>
            <a:ext cx="4038600" cy="4434840"/>
          </a:xfrm>
        </p:spPr>
        <p:txBody>
          <a:bodyPr/>
          <a:lstStyle/>
          <a:p>
            <a:pPr algn="ctr">
              <a:buNone/>
            </a:pPr>
            <a:r>
              <a:rPr lang="kk-KZ" b="1" dirty="0" smtClean="0"/>
              <a:t>І ТОП</a:t>
            </a:r>
          </a:p>
          <a:p>
            <a:pPr algn="ctr">
              <a:buNone/>
            </a:pPr>
            <a:r>
              <a:rPr lang="kk-KZ" b="1" dirty="0" smtClean="0"/>
              <a:t>СҰХБАТ ҚҰРАСТЫРУ</a:t>
            </a:r>
          </a:p>
          <a:p>
            <a:pPr algn="ctr">
              <a:buNone/>
            </a:pPr>
            <a:r>
              <a:rPr lang="kk-KZ" b="1" dirty="0" smtClean="0"/>
              <a:t>(оқушы және тілші)</a:t>
            </a:r>
          </a:p>
          <a:p>
            <a:pPr algn="ctr">
              <a:buNone/>
            </a:pPr>
            <a:r>
              <a:rPr lang="kk-KZ" b="1" dirty="0" smtClean="0">
                <a:solidFill>
                  <a:srgbClr val="0070C0"/>
                </a:solidFill>
              </a:rPr>
              <a:t>“Менің мектебім”</a:t>
            </a:r>
          </a:p>
        </p:txBody>
      </p:sp>
      <p:sp>
        <p:nvSpPr>
          <p:cNvPr id="4" name="Содержимое 3"/>
          <p:cNvSpPr>
            <a:spLocks noGrp="1"/>
          </p:cNvSpPr>
          <p:nvPr>
            <p:ph sz="half" idx="2"/>
          </p:nvPr>
        </p:nvSpPr>
        <p:spPr>
          <a:xfrm>
            <a:off x="4643438" y="1714488"/>
            <a:ext cx="4038600" cy="4434840"/>
          </a:xfrm>
        </p:spPr>
        <p:txBody>
          <a:bodyPr/>
          <a:lstStyle/>
          <a:p>
            <a:pPr algn="ctr">
              <a:buNone/>
            </a:pPr>
            <a:r>
              <a:rPr lang="kk-KZ" b="1" dirty="0" smtClean="0"/>
              <a:t>ІІ ТОП</a:t>
            </a:r>
          </a:p>
          <a:p>
            <a:pPr algn="ctr">
              <a:buNone/>
            </a:pPr>
            <a:r>
              <a:rPr lang="kk-KZ" b="1" dirty="0" smtClean="0"/>
              <a:t>МАҚАЛА ЖАЗУ</a:t>
            </a:r>
          </a:p>
          <a:p>
            <a:pPr algn="ctr">
              <a:buNone/>
            </a:pPr>
            <a:r>
              <a:rPr lang="kk-KZ" b="1" dirty="0" smtClean="0"/>
              <a:t>(оқушылар атынан)</a:t>
            </a:r>
          </a:p>
          <a:p>
            <a:pPr algn="ctr">
              <a:buNone/>
            </a:pPr>
            <a:r>
              <a:rPr lang="kk-KZ" b="1" dirty="0" smtClean="0">
                <a:solidFill>
                  <a:srgbClr val="0070C0"/>
                </a:solidFill>
              </a:rPr>
              <a:t>“Заводской орта мектебі”</a:t>
            </a:r>
            <a:endParaRPr lang="ru-RU" b="1" dirty="0">
              <a:solidFill>
                <a:srgbClr val="0070C0"/>
              </a:solidFill>
            </a:endParaRPr>
          </a:p>
        </p:txBody>
      </p:sp>
      <p:pic>
        <p:nvPicPr>
          <p:cNvPr id="5" name="Picture 10" descr="Изображение 016"/>
          <p:cNvPicPr>
            <a:picLocks noChangeAspect="1" noChangeArrowheads="1"/>
          </p:cNvPicPr>
          <p:nvPr/>
        </p:nvPicPr>
        <p:blipFill>
          <a:blip r:embed="rId2">
            <a:lum bright="24000"/>
          </a:blip>
          <a:srcRect b="14331"/>
          <a:stretch>
            <a:fillRect/>
          </a:stretch>
        </p:blipFill>
        <p:spPr bwMode="auto">
          <a:xfrm>
            <a:off x="2643174" y="4071942"/>
            <a:ext cx="4071966" cy="251619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141</TotalTime>
  <Words>303</Words>
  <Application>Microsoft Office PowerPoint</Application>
  <PresentationFormat>Экран (4:3)</PresentationFormat>
  <Paragraphs>54</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Поток</vt:lpstr>
      <vt:lpstr>Слайд 1</vt:lpstr>
      <vt:lpstr>Слайд 2</vt:lpstr>
      <vt:lpstr>Слайд 3</vt:lpstr>
      <vt:lpstr>Слайд 4</vt:lpstr>
      <vt:lpstr>Сабақтың тақырыбы: ЖУРНАЛИСТИКА</vt:lpstr>
      <vt:lpstr>Слайд 6</vt:lpstr>
      <vt:lpstr>Слайд 7</vt:lpstr>
      <vt:lpstr>Слайд 8</vt:lpstr>
      <vt:lpstr>ІІ шығармашылық тапсырма</vt:lpstr>
      <vt:lpstr>Слайд 10</vt:lpstr>
      <vt:lpstr>Слайд 11</vt:lpstr>
      <vt:lpstr>Слайд 12</vt:lpstr>
      <vt:lpstr>Слайд 13</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Uzer</dc:creator>
  <cp:lastModifiedBy>Uzer</cp:lastModifiedBy>
  <cp:revision>15</cp:revision>
  <dcterms:created xsi:type="dcterms:W3CDTF">2017-01-20T11:52:34Z</dcterms:created>
  <dcterms:modified xsi:type="dcterms:W3CDTF">2017-01-20T14:14:15Z</dcterms:modified>
</cp:coreProperties>
</file>